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8"/>
          <p:cNvPicPr>
            <a:picLocks noChangeAspect="1" noChangeArrowheads="1"/>
          </p:cNvPicPr>
          <p:nvPr/>
        </p:nvPicPr>
        <p:blipFill>
          <a:blip r:embed="rId14" cstate="print"/>
          <a:srcRect b="83365"/>
          <a:stretch>
            <a:fillRect/>
          </a:stretch>
        </p:blipFill>
        <p:spPr bwMode="auto">
          <a:xfrm>
            <a:off x="0" y="-304800"/>
            <a:ext cx="913765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53200"/>
            <a:ext cx="3984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 smtClean="0">
                <a:latin typeface="Arial" charset="0"/>
              </a:defRPr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4114800" y="304800"/>
            <a:ext cx="464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 b="1">
                <a:solidFill>
                  <a:schemeClr val="accent2"/>
                </a:solidFill>
                <a:latin typeface="Garamond" pitchFamily="18" charset="0"/>
              </a:rPr>
              <a:t>Amity School of Engineering &amp; Technology</a:t>
            </a:r>
          </a:p>
        </p:txBody>
      </p:sp>
      <p:sp>
        <p:nvSpPr>
          <p:cNvPr id="1029" name="Rectangle 10"/>
          <p:cNvSpPr>
            <a:spLocks noChangeArrowheads="1"/>
          </p:cNvSpPr>
          <p:nvPr/>
        </p:nvSpPr>
        <p:spPr bwMode="auto">
          <a:xfrm>
            <a:off x="2438400" y="6705600"/>
            <a:ext cx="6705600" cy="152400"/>
          </a:xfrm>
          <a:prstGeom prst="rect">
            <a:avLst/>
          </a:prstGeom>
          <a:solidFill>
            <a:srgbClr val="F1B43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Introduction to </a:t>
            </a:r>
            <a:r>
              <a:rPr lang="en-US" dirty="0" err="1" smtClean="0"/>
              <a:t>.Net</a:t>
            </a:r>
            <a:r>
              <a:rPr lang="en-US" dirty="0" smtClean="0"/>
              <a:t> Framework</a:t>
            </a:r>
            <a:endParaRPr lang="en-US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500063" y="3786188"/>
            <a:ext cx="7854950" cy="1752600"/>
          </a:xfrm>
        </p:spPr>
        <p:txBody>
          <a:bodyPr/>
          <a:lstStyle/>
          <a:p>
            <a:pPr marR="0"/>
            <a:r>
              <a:rPr lang="en-US" dirty="0" smtClean="0"/>
              <a:t>BTC-704</a:t>
            </a:r>
          </a:p>
          <a:p>
            <a:pPr marR="0"/>
            <a:r>
              <a:rPr lang="en-US" dirty="0" smtClean="0"/>
              <a:t>Module-1,L-1</a:t>
            </a:r>
          </a:p>
        </p:txBody>
      </p:sp>
    </p:spTree>
    <p:extLst>
      <p:ext uri="{BB962C8B-B14F-4D97-AF65-F5344CB8AC3E}">
        <p14:creationId xmlns:p14="http://schemas.microsoft.com/office/powerpoint/2010/main" val="130922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algn="ctr"/>
            <a:r>
              <a:rPr lang="en-US" dirty="0" err="1" smtClean="0"/>
              <a:t>.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Net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the Rescuer</a:t>
            </a:r>
          </a:p>
        </p:txBody>
      </p:sp>
      <p:grpSp>
        <p:nvGrpSpPr>
          <p:cNvPr id="13315" name="Group 18"/>
          <p:cNvGrpSpPr>
            <a:grpSpLocks/>
          </p:cNvGrpSpPr>
          <p:nvPr/>
        </p:nvGrpSpPr>
        <p:grpSpPr bwMode="auto">
          <a:xfrm>
            <a:off x="1214438" y="2214563"/>
            <a:ext cx="6338887" cy="3643312"/>
            <a:chOff x="1295400" y="1752600"/>
            <a:chExt cx="5953125" cy="3421628"/>
          </a:xfrm>
        </p:grpSpPr>
        <p:sp>
          <p:nvSpPr>
            <p:cNvPr id="20" name="Oval 4"/>
            <p:cNvSpPr>
              <a:spLocks noChangeArrowheads="1"/>
            </p:cNvSpPr>
            <p:nvPr/>
          </p:nvSpPr>
          <p:spPr bwMode="auto">
            <a:xfrm>
              <a:off x="3558572" y="2894634"/>
              <a:ext cx="1552016" cy="1153961"/>
            </a:xfrm>
            <a:prstGeom prst="ellipse">
              <a:avLst/>
            </a:prstGeom>
            <a:solidFill>
              <a:srgbClr val="6699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u="sng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1" name="Text Box 5"/>
            <p:cNvSpPr txBox="1">
              <a:spLocks noChangeArrowheads="1"/>
            </p:cNvSpPr>
            <p:nvPr/>
          </p:nvSpPr>
          <p:spPr bwMode="auto">
            <a:xfrm>
              <a:off x="3664424" y="3279287"/>
              <a:ext cx="1350747" cy="348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fontAlgn="auto" hangingPunct="0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000" b="1" u="sng" kern="0" dirty="0">
                  <a:solidFill>
                    <a:sysClr val="windowText" lastClr="000000"/>
                  </a:solidFill>
                  <a:latin typeface="+mn-lt"/>
                </a:rPr>
                <a:t>.NET</a:t>
              </a:r>
            </a:p>
          </p:txBody>
        </p:sp>
        <p:sp>
          <p:nvSpPr>
            <p:cNvPr id="22" name="Rectangle 6"/>
            <p:cNvSpPr>
              <a:spLocks noChangeArrowheads="1"/>
            </p:cNvSpPr>
            <p:nvPr/>
          </p:nvSpPr>
          <p:spPr bwMode="blackWhite">
            <a:xfrm>
              <a:off x="2792254" y="1752600"/>
              <a:ext cx="1243403" cy="404035"/>
            </a:xfrm>
            <a:prstGeom prst="rect">
              <a:avLst/>
            </a:prstGeom>
            <a:solidFill>
              <a:srgbClr val="CCCC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fontAlgn="auto" hangingPunct="0">
                <a:spcBef>
                  <a:spcPts val="0"/>
                </a:spcBef>
                <a:spcAft>
                  <a:spcPts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/>
              </a:pPr>
              <a:r>
                <a:rPr lang="en-US" altLang="en-US" u="sng" kern="0" dirty="0">
                  <a:solidFill>
                    <a:sysClr val="windowText" lastClr="000000"/>
                  </a:solidFill>
                  <a:latin typeface="+mn-lt"/>
                </a:rPr>
                <a:t>OOP</a:t>
              </a:r>
            </a:p>
          </p:txBody>
        </p:sp>
        <p:sp>
          <p:nvSpPr>
            <p:cNvPr id="23" name="Rectangle 7"/>
            <p:cNvSpPr>
              <a:spLocks noChangeArrowheads="1"/>
            </p:cNvSpPr>
            <p:nvPr/>
          </p:nvSpPr>
          <p:spPr bwMode="blackWhite">
            <a:xfrm>
              <a:off x="5039025" y="1851000"/>
              <a:ext cx="1243403" cy="404035"/>
            </a:xfrm>
            <a:prstGeom prst="rect">
              <a:avLst/>
            </a:prstGeom>
            <a:solidFill>
              <a:srgbClr val="CCCC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fontAlgn="auto" hangingPunct="0">
                <a:spcBef>
                  <a:spcPts val="0"/>
                </a:spcBef>
                <a:spcAft>
                  <a:spcPts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/>
              </a:pPr>
              <a:r>
                <a:rPr lang="en-US" altLang="en-US" u="sng" kern="0" dirty="0">
                  <a:solidFill>
                    <a:sysClr val="windowText" lastClr="000000"/>
                  </a:solidFill>
                  <a:latin typeface="+mn-lt"/>
                </a:rPr>
                <a:t>JVM</a:t>
              </a:r>
            </a:p>
          </p:txBody>
        </p:sp>
        <p:sp>
          <p:nvSpPr>
            <p:cNvPr id="24" name="Rectangle 8"/>
            <p:cNvSpPr>
              <a:spLocks noChangeArrowheads="1"/>
            </p:cNvSpPr>
            <p:nvPr/>
          </p:nvSpPr>
          <p:spPr bwMode="blackWhite">
            <a:xfrm>
              <a:off x="1295400" y="2998997"/>
              <a:ext cx="1243403" cy="404035"/>
            </a:xfrm>
            <a:prstGeom prst="rect">
              <a:avLst/>
            </a:prstGeom>
            <a:solidFill>
              <a:srgbClr val="CCCC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fontAlgn="auto" hangingPunct="0">
                <a:spcBef>
                  <a:spcPts val="0"/>
                </a:spcBef>
                <a:spcAft>
                  <a:spcPts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/>
              </a:pPr>
              <a:r>
                <a:rPr lang="en-US" altLang="en-US" u="sng" kern="0" dirty="0">
                  <a:solidFill>
                    <a:sysClr val="windowText" lastClr="000000"/>
                  </a:solidFill>
                  <a:latin typeface="+mn-lt"/>
                </a:rPr>
                <a:t>GUI</a:t>
              </a:r>
            </a:p>
          </p:txBody>
        </p:sp>
        <p:sp>
          <p:nvSpPr>
            <p:cNvPr id="25" name="Rectangle 9"/>
            <p:cNvSpPr>
              <a:spLocks noChangeArrowheads="1"/>
            </p:cNvSpPr>
            <p:nvPr/>
          </p:nvSpPr>
          <p:spPr bwMode="blackWhite">
            <a:xfrm>
              <a:off x="5939523" y="3291215"/>
              <a:ext cx="1241912" cy="404035"/>
            </a:xfrm>
            <a:prstGeom prst="rect">
              <a:avLst/>
            </a:prstGeom>
            <a:solidFill>
              <a:srgbClr val="CCCC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fontAlgn="auto" hangingPunct="0">
                <a:spcBef>
                  <a:spcPts val="0"/>
                </a:spcBef>
                <a:spcAft>
                  <a:spcPts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/>
              </a:pPr>
              <a:r>
                <a:rPr lang="en-US" altLang="en-US" u="sng" kern="0" dirty="0">
                  <a:solidFill>
                    <a:sysClr val="windowText" lastClr="000000"/>
                  </a:solidFill>
                  <a:latin typeface="+mn-lt"/>
                </a:rPr>
                <a:t>Web</a:t>
              </a:r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blackWhite">
            <a:xfrm>
              <a:off x="1402744" y="4467539"/>
              <a:ext cx="2337716" cy="645563"/>
            </a:xfrm>
            <a:prstGeom prst="rect">
              <a:avLst/>
            </a:prstGeom>
            <a:solidFill>
              <a:srgbClr val="CCCC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fontAlgn="auto" hangingPunct="0">
                <a:spcBef>
                  <a:spcPts val="0"/>
                </a:spcBef>
                <a:spcAft>
                  <a:spcPts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/>
              </a:pPr>
              <a:r>
                <a:rPr lang="en-US" altLang="en-US" u="sng" kern="0" dirty="0">
                  <a:solidFill>
                    <a:sysClr val="windowText" lastClr="000000"/>
                  </a:solidFill>
                  <a:latin typeface="+mn-lt"/>
                </a:rPr>
                <a:t>component-based design</a:t>
              </a:r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blackWhite">
            <a:xfrm>
              <a:off x="4912300" y="4770193"/>
              <a:ext cx="2336225" cy="404035"/>
            </a:xfrm>
            <a:prstGeom prst="rect">
              <a:avLst/>
            </a:prstGeom>
            <a:solidFill>
              <a:srgbClr val="CCCC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fontAlgn="auto" hangingPunct="0">
                <a:spcBef>
                  <a:spcPts val="0"/>
                </a:spcBef>
                <a:spcAft>
                  <a:spcPts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/>
              </a:pPr>
              <a:r>
                <a:rPr lang="en-US" altLang="en-US" u="sng" kern="0" dirty="0">
                  <a:solidFill>
                    <a:sysClr val="windowText" lastClr="000000"/>
                  </a:solidFill>
                  <a:latin typeface="+mn-lt"/>
                </a:rPr>
                <a:t>n-tier design</a:t>
              </a:r>
            </a:p>
          </p:txBody>
        </p:sp>
        <p:sp>
          <p:nvSpPr>
            <p:cNvPr id="28" name="Line 12"/>
            <p:cNvSpPr>
              <a:spLocks noChangeShapeType="1"/>
            </p:cNvSpPr>
            <p:nvPr/>
          </p:nvSpPr>
          <p:spPr bwMode="auto">
            <a:xfrm>
              <a:off x="3637588" y="2226708"/>
              <a:ext cx="262397" cy="70668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u="sng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 flipH="1">
              <a:off x="4745320" y="2323616"/>
              <a:ext cx="553120" cy="59636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u="sng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0" name="Line 14"/>
            <p:cNvSpPr>
              <a:spLocks noChangeShapeType="1"/>
            </p:cNvSpPr>
            <p:nvPr/>
          </p:nvSpPr>
          <p:spPr bwMode="auto">
            <a:xfrm flipH="1">
              <a:off x="5146369" y="3516341"/>
              <a:ext cx="79017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u="sng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1" name="Line 15"/>
            <p:cNvSpPr>
              <a:spLocks noChangeShapeType="1"/>
            </p:cNvSpPr>
            <p:nvPr/>
          </p:nvSpPr>
          <p:spPr bwMode="auto">
            <a:xfrm>
              <a:off x="2528366" y="3279287"/>
              <a:ext cx="985479" cy="9690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u="sng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2" name="Line 16"/>
            <p:cNvSpPr>
              <a:spLocks noChangeShapeType="1"/>
            </p:cNvSpPr>
            <p:nvPr/>
          </p:nvSpPr>
          <p:spPr bwMode="auto">
            <a:xfrm flipV="1">
              <a:off x="3595843" y="4014303"/>
              <a:ext cx="304142" cy="4293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u="sng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3" name="Line 17"/>
            <p:cNvSpPr>
              <a:spLocks noChangeShapeType="1"/>
            </p:cNvSpPr>
            <p:nvPr/>
          </p:nvSpPr>
          <p:spPr bwMode="auto">
            <a:xfrm flipH="1" flipV="1">
              <a:off x="4690157" y="4027722"/>
              <a:ext cx="347378" cy="73501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u="sng" kern="0">
                <a:solidFill>
                  <a:sysClr val="windowText" lastClr="000000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440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.Net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provides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6916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Integrated environment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Internet, Desktop , Mobile devices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consistent object-oriented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provide a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portable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environment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managed environment</a:t>
            </a:r>
          </a:p>
        </p:txBody>
      </p:sp>
    </p:spTree>
    <p:extLst>
      <p:ext uri="{BB962C8B-B14F-4D97-AF65-F5344CB8AC3E}">
        <p14:creationId xmlns:p14="http://schemas.microsoft.com/office/powerpoint/2010/main" val="28607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What Is .NET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NET is a framework </a:t>
            </a:r>
          </a:p>
          <a:p>
            <a:pPr>
              <a:lnSpc>
                <a:spcPct val="20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New programming methodology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.NET is platform independent / cross platform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.NET is language-insensitive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720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49263" y="620688"/>
            <a:ext cx="8229600" cy="926976"/>
          </a:xfrm>
        </p:spPr>
        <p:txBody>
          <a:bodyPr/>
          <a:lstStyle/>
          <a:p>
            <a:pPr algn="ctr"/>
            <a:r>
              <a:rPr lang="en-US" sz="5400" dirty="0" smtClean="0"/>
              <a:t>.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NET is cross-platform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1214438" y="3938588"/>
            <a:ext cx="6626225" cy="2133600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grpSp>
        <p:nvGrpSpPr>
          <p:cNvPr id="17413" name="Group 181"/>
          <p:cNvGrpSpPr>
            <a:grpSpLocks/>
          </p:cNvGrpSpPr>
          <p:nvPr/>
        </p:nvGrpSpPr>
        <p:grpSpPr bwMode="auto">
          <a:xfrm>
            <a:off x="1811338" y="3028950"/>
            <a:ext cx="5462587" cy="2947988"/>
            <a:chOff x="1811314" y="2662238"/>
            <a:chExt cx="5462588" cy="2947988"/>
          </a:xfrm>
        </p:grpSpPr>
        <p:sp>
          <p:nvSpPr>
            <p:cNvPr id="17414" name="Rectangle 4"/>
            <p:cNvSpPr>
              <a:spLocks noChangeArrowheads="1"/>
            </p:cNvSpPr>
            <p:nvPr/>
          </p:nvSpPr>
          <p:spPr bwMode="blackWhite">
            <a:xfrm>
              <a:off x="3406752" y="2662238"/>
              <a:ext cx="2351087" cy="4714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altLang="en-US" b="1">
                  <a:latin typeface="Constantia" pitchFamily="18" charset="0"/>
                </a:rPr>
                <a:t>APP.exe</a:t>
              </a:r>
            </a:p>
          </p:txBody>
        </p:sp>
        <p:grpSp>
          <p:nvGrpSpPr>
            <p:cNvPr id="17415" name="Group 6"/>
            <p:cNvGrpSpPr>
              <a:grpSpLocks/>
            </p:cNvGrpSpPr>
            <p:nvPr/>
          </p:nvGrpSpPr>
          <p:grpSpPr bwMode="auto">
            <a:xfrm>
              <a:off x="1895452" y="3760788"/>
              <a:ext cx="604837" cy="1169988"/>
              <a:chOff x="921" y="2812"/>
              <a:chExt cx="381" cy="737"/>
            </a:xfrm>
          </p:grpSpPr>
          <p:sp>
            <p:nvSpPr>
              <p:cNvPr id="17518" name="Rectangle 7"/>
              <p:cNvSpPr>
                <a:spLocks noChangeArrowheads="1"/>
              </p:cNvSpPr>
              <p:nvPr/>
            </p:nvSpPr>
            <p:spPr bwMode="auto">
              <a:xfrm>
                <a:off x="921" y="2812"/>
                <a:ext cx="381" cy="735"/>
              </a:xfrm>
              <a:prstGeom prst="rect">
                <a:avLst/>
              </a:prstGeom>
              <a:solidFill>
                <a:srgbClr val="F2F2F2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19" name="Rectangle 8"/>
              <p:cNvSpPr>
                <a:spLocks noChangeArrowheads="1"/>
              </p:cNvSpPr>
              <p:nvPr/>
            </p:nvSpPr>
            <p:spPr bwMode="auto">
              <a:xfrm>
                <a:off x="921" y="2812"/>
                <a:ext cx="381" cy="735"/>
              </a:xfrm>
              <a:prstGeom prst="rect">
                <a:avLst/>
              </a:prstGeom>
              <a:noFill/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0" name="Rectangle 9"/>
              <p:cNvSpPr>
                <a:spLocks noChangeArrowheads="1"/>
              </p:cNvSpPr>
              <p:nvPr/>
            </p:nvSpPr>
            <p:spPr bwMode="auto">
              <a:xfrm>
                <a:off x="942" y="3188"/>
                <a:ext cx="298" cy="294"/>
              </a:xfrm>
              <a:prstGeom prst="rect">
                <a:avLst/>
              </a:prstGeom>
              <a:noFill/>
              <a:ln w="6350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1" name="Freeform 10"/>
              <p:cNvSpPr>
                <a:spLocks/>
              </p:cNvSpPr>
              <p:nvPr/>
            </p:nvSpPr>
            <p:spPr bwMode="auto">
              <a:xfrm>
                <a:off x="942" y="2847"/>
                <a:ext cx="298" cy="261"/>
              </a:xfrm>
              <a:custGeom>
                <a:avLst/>
                <a:gdLst>
                  <a:gd name="T0" fmla="*/ 0 w 298"/>
                  <a:gd name="T1" fmla="*/ 0 h 261"/>
                  <a:gd name="T2" fmla="*/ 298 w 298"/>
                  <a:gd name="T3" fmla="*/ 0 h 261"/>
                  <a:gd name="T4" fmla="*/ 298 w 298"/>
                  <a:gd name="T5" fmla="*/ 261 h 261"/>
                  <a:gd name="T6" fmla="*/ 0 w 298"/>
                  <a:gd name="T7" fmla="*/ 261 h 261"/>
                  <a:gd name="T8" fmla="*/ 0 w 298"/>
                  <a:gd name="T9" fmla="*/ 2 h 261"/>
                  <a:gd name="T10" fmla="*/ 0 w 298"/>
                  <a:gd name="T11" fmla="*/ 261 h 261"/>
                  <a:gd name="T12" fmla="*/ 252 w 298"/>
                  <a:gd name="T13" fmla="*/ 261 h 26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98"/>
                  <a:gd name="T22" fmla="*/ 0 h 261"/>
                  <a:gd name="T23" fmla="*/ 298 w 298"/>
                  <a:gd name="T24" fmla="*/ 261 h 26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98" h="261">
                    <a:moveTo>
                      <a:pt x="0" y="0"/>
                    </a:moveTo>
                    <a:lnTo>
                      <a:pt x="298" y="0"/>
                    </a:lnTo>
                    <a:lnTo>
                      <a:pt x="298" y="261"/>
                    </a:lnTo>
                    <a:lnTo>
                      <a:pt x="0" y="261"/>
                    </a:lnTo>
                    <a:lnTo>
                      <a:pt x="0" y="2"/>
                    </a:lnTo>
                    <a:lnTo>
                      <a:pt x="0" y="261"/>
                    </a:lnTo>
                    <a:lnTo>
                      <a:pt x="252" y="261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22" name="Line 11"/>
              <p:cNvSpPr>
                <a:spLocks noChangeShapeType="1"/>
              </p:cNvSpPr>
              <p:nvPr/>
            </p:nvSpPr>
            <p:spPr bwMode="auto">
              <a:xfrm>
                <a:off x="940" y="3023"/>
                <a:ext cx="300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23" name="Oval 12"/>
              <p:cNvSpPr>
                <a:spLocks noChangeArrowheads="1"/>
              </p:cNvSpPr>
              <p:nvPr/>
            </p:nvSpPr>
            <p:spPr bwMode="auto">
              <a:xfrm>
                <a:off x="1035" y="3423"/>
                <a:ext cx="9" cy="10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4" name="Oval 13"/>
              <p:cNvSpPr>
                <a:spLocks noChangeArrowheads="1"/>
              </p:cNvSpPr>
              <p:nvPr/>
            </p:nvSpPr>
            <p:spPr bwMode="auto">
              <a:xfrm>
                <a:off x="1035" y="3423"/>
                <a:ext cx="9" cy="10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5" name="Oval 14"/>
              <p:cNvSpPr>
                <a:spLocks noChangeArrowheads="1"/>
              </p:cNvSpPr>
              <p:nvPr/>
            </p:nvSpPr>
            <p:spPr bwMode="auto">
              <a:xfrm>
                <a:off x="1062" y="3423"/>
                <a:ext cx="8" cy="10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6" name="Oval 15"/>
              <p:cNvSpPr>
                <a:spLocks noChangeArrowheads="1"/>
              </p:cNvSpPr>
              <p:nvPr/>
            </p:nvSpPr>
            <p:spPr bwMode="auto">
              <a:xfrm>
                <a:off x="1062" y="3423"/>
                <a:ext cx="8" cy="10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7" name="Oval 16"/>
              <p:cNvSpPr>
                <a:spLocks noChangeArrowheads="1"/>
              </p:cNvSpPr>
              <p:nvPr/>
            </p:nvSpPr>
            <p:spPr bwMode="auto">
              <a:xfrm>
                <a:off x="1087" y="3423"/>
                <a:ext cx="10" cy="10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8" name="Oval 17"/>
              <p:cNvSpPr>
                <a:spLocks noChangeArrowheads="1"/>
              </p:cNvSpPr>
              <p:nvPr/>
            </p:nvSpPr>
            <p:spPr bwMode="auto">
              <a:xfrm>
                <a:off x="1087" y="3423"/>
                <a:ext cx="10" cy="10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9" name="Oval 18"/>
              <p:cNvSpPr>
                <a:spLocks noChangeArrowheads="1"/>
              </p:cNvSpPr>
              <p:nvPr/>
            </p:nvSpPr>
            <p:spPr bwMode="auto">
              <a:xfrm>
                <a:off x="1116" y="3423"/>
                <a:ext cx="8" cy="10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0" name="Oval 19"/>
              <p:cNvSpPr>
                <a:spLocks noChangeArrowheads="1"/>
              </p:cNvSpPr>
              <p:nvPr/>
            </p:nvSpPr>
            <p:spPr bwMode="auto">
              <a:xfrm>
                <a:off x="1116" y="3423"/>
                <a:ext cx="8" cy="10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1" name="Oval 20"/>
              <p:cNvSpPr>
                <a:spLocks noChangeArrowheads="1"/>
              </p:cNvSpPr>
              <p:nvPr/>
            </p:nvSpPr>
            <p:spPr bwMode="auto">
              <a:xfrm>
                <a:off x="1035" y="3445"/>
                <a:ext cx="9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2" name="Oval 21"/>
              <p:cNvSpPr>
                <a:spLocks noChangeArrowheads="1"/>
              </p:cNvSpPr>
              <p:nvPr/>
            </p:nvSpPr>
            <p:spPr bwMode="auto">
              <a:xfrm>
                <a:off x="1035" y="3445"/>
                <a:ext cx="9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3" name="Oval 22"/>
              <p:cNvSpPr>
                <a:spLocks noChangeArrowheads="1"/>
              </p:cNvSpPr>
              <p:nvPr/>
            </p:nvSpPr>
            <p:spPr bwMode="auto">
              <a:xfrm>
                <a:off x="1062" y="3445"/>
                <a:ext cx="8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4" name="Oval 23"/>
              <p:cNvSpPr>
                <a:spLocks noChangeArrowheads="1"/>
              </p:cNvSpPr>
              <p:nvPr/>
            </p:nvSpPr>
            <p:spPr bwMode="auto">
              <a:xfrm>
                <a:off x="1062" y="3445"/>
                <a:ext cx="8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5" name="Oval 24"/>
              <p:cNvSpPr>
                <a:spLocks noChangeArrowheads="1"/>
              </p:cNvSpPr>
              <p:nvPr/>
            </p:nvSpPr>
            <p:spPr bwMode="auto">
              <a:xfrm>
                <a:off x="1087" y="3445"/>
                <a:ext cx="10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6" name="Oval 25"/>
              <p:cNvSpPr>
                <a:spLocks noChangeArrowheads="1"/>
              </p:cNvSpPr>
              <p:nvPr/>
            </p:nvSpPr>
            <p:spPr bwMode="auto">
              <a:xfrm>
                <a:off x="1087" y="3445"/>
                <a:ext cx="10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7" name="Oval 26"/>
              <p:cNvSpPr>
                <a:spLocks noChangeArrowheads="1"/>
              </p:cNvSpPr>
              <p:nvPr/>
            </p:nvSpPr>
            <p:spPr bwMode="auto">
              <a:xfrm>
                <a:off x="1116" y="3445"/>
                <a:ext cx="8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8" name="Oval 27"/>
              <p:cNvSpPr>
                <a:spLocks noChangeArrowheads="1"/>
              </p:cNvSpPr>
              <p:nvPr/>
            </p:nvSpPr>
            <p:spPr bwMode="auto">
              <a:xfrm>
                <a:off x="1116" y="3445"/>
                <a:ext cx="8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9" name="Oval 28"/>
              <p:cNvSpPr>
                <a:spLocks noChangeArrowheads="1"/>
              </p:cNvSpPr>
              <p:nvPr/>
            </p:nvSpPr>
            <p:spPr bwMode="auto">
              <a:xfrm>
                <a:off x="1035" y="3466"/>
                <a:ext cx="9" cy="8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0" name="Oval 29"/>
              <p:cNvSpPr>
                <a:spLocks noChangeArrowheads="1"/>
              </p:cNvSpPr>
              <p:nvPr/>
            </p:nvSpPr>
            <p:spPr bwMode="auto">
              <a:xfrm>
                <a:off x="1035" y="3466"/>
                <a:ext cx="9" cy="8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1" name="Oval 30"/>
              <p:cNvSpPr>
                <a:spLocks noChangeArrowheads="1"/>
              </p:cNvSpPr>
              <p:nvPr/>
            </p:nvSpPr>
            <p:spPr bwMode="auto">
              <a:xfrm>
                <a:off x="1062" y="3466"/>
                <a:ext cx="8" cy="8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2" name="Oval 31"/>
              <p:cNvSpPr>
                <a:spLocks noChangeArrowheads="1"/>
              </p:cNvSpPr>
              <p:nvPr/>
            </p:nvSpPr>
            <p:spPr bwMode="auto">
              <a:xfrm>
                <a:off x="1062" y="3466"/>
                <a:ext cx="8" cy="8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3" name="Oval 32"/>
              <p:cNvSpPr>
                <a:spLocks noChangeArrowheads="1"/>
              </p:cNvSpPr>
              <p:nvPr/>
            </p:nvSpPr>
            <p:spPr bwMode="auto">
              <a:xfrm>
                <a:off x="1089" y="3466"/>
                <a:ext cx="9" cy="8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4" name="Oval 33"/>
              <p:cNvSpPr>
                <a:spLocks noChangeArrowheads="1"/>
              </p:cNvSpPr>
              <p:nvPr/>
            </p:nvSpPr>
            <p:spPr bwMode="auto">
              <a:xfrm>
                <a:off x="1089" y="3466"/>
                <a:ext cx="9" cy="8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5" name="Oval 34"/>
              <p:cNvSpPr>
                <a:spLocks noChangeArrowheads="1"/>
              </p:cNvSpPr>
              <p:nvPr/>
            </p:nvSpPr>
            <p:spPr bwMode="auto">
              <a:xfrm>
                <a:off x="1116" y="3466"/>
                <a:ext cx="8" cy="8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6" name="Oval 35"/>
              <p:cNvSpPr>
                <a:spLocks noChangeArrowheads="1"/>
              </p:cNvSpPr>
              <p:nvPr/>
            </p:nvSpPr>
            <p:spPr bwMode="auto">
              <a:xfrm>
                <a:off x="1116" y="3466"/>
                <a:ext cx="8" cy="8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7" name="Oval 36"/>
              <p:cNvSpPr>
                <a:spLocks noChangeArrowheads="1"/>
              </p:cNvSpPr>
              <p:nvPr/>
            </p:nvSpPr>
            <p:spPr bwMode="auto">
              <a:xfrm>
                <a:off x="1141" y="3423"/>
                <a:ext cx="8" cy="10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8" name="Oval 37"/>
              <p:cNvSpPr>
                <a:spLocks noChangeArrowheads="1"/>
              </p:cNvSpPr>
              <p:nvPr/>
            </p:nvSpPr>
            <p:spPr bwMode="auto">
              <a:xfrm>
                <a:off x="1141" y="3423"/>
                <a:ext cx="8" cy="10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9" name="Oval 38"/>
              <p:cNvSpPr>
                <a:spLocks noChangeArrowheads="1"/>
              </p:cNvSpPr>
              <p:nvPr/>
            </p:nvSpPr>
            <p:spPr bwMode="auto">
              <a:xfrm>
                <a:off x="1141" y="3445"/>
                <a:ext cx="8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0" name="Oval 39"/>
              <p:cNvSpPr>
                <a:spLocks noChangeArrowheads="1"/>
              </p:cNvSpPr>
              <p:nvPr/>
            </p:nvSpPr>
            <p:spPr bwMode="auto">
              <a:xfrm>
                <a:off x="1141" y="3445"/>
                <a:ext cx="8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1" name="Oval 40"/>
              <p:cNvSpPr>
                <a:spLocks noChangeArrowheads="1"/>
              </p:cNvSpPr>
              <p:nvPr/>
            </p:nvSpPr>
            <p:spPr bwMode="auto">
              <a:xfrm>
                <a:off x="1141" y="3466"/>
                <a:ext cx="8" cy="8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2" name="Oval 41"/>
              <p:cNvSpPr>
                <a:spLocks noChangeArrowheads="1"/>
              </p:cNvSpPr>
              <p:nvPr/>
            </p:nvSpPr>
            <p:spPr bwMode="auto">
              <a:xfrm>
                <a:off x="1141" y="3466"/>
                <a:ext cx="8" cy="8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3" name="Line 42"/>
              <p:cNvSpPr>
                <a:spLocks noChangeShapeType="1"/>
              </p:cNvSpPr>
              <p:nvPr/>
            </p:nvSpPr>
            <p:spPr bwMode="auto">
              <a:xfrm>
                <a:off x="989" y="3484"/>
                <a:ext cx="1" cy="65"/>
              </a:xfrm>
              <a:prstGeom prst="line">
                <a:avLst/>
              </a:prstGeom>
              <a:noFill/>
              <a:ln w="793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54" name="Rectangle 43"/>
              <p:cNvSpPr>
                <a:spLocks noChangeArrowheads="1"/>
              </p:cNvSpPr>
              <p:nvPr/>
            </p:nvSpPr>
            <p:spPr bwMode="auto">
              <a:xfrm>
                <a:off x="940" y="3119"/>
                <a:ext cx="302" cy="40"/>
              </a:xfrm>
              <a:prstGeom prst="rect">
                <a:avLst/>
              </a:prstGeom>
              <a:solidFill>
                <a:srgbClr val="E5E5E5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5" name="Rectangle 44"/>
              <p:cNvSpPr>
                <a:spLocks noChangeArrowheads="1"/>
              </p:cNvSpPr>
              <p:nvPr/>
            </p:nvSpPr>
            <p:spPr bwMode="auto">
              <a:xfrm>
                <a:off x="940" y="3119"/>
                <a:ext cx="302" cy="40"/>
              </a:xfrm>
              <a:prstGeom prst="rect">
                <a:avLst/>
              </a:prstGeom>
              <a:noFill/>
              <a:ln w="1588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6" name="Rectangle 45"/>
              <p:cNvSpPr>
                <a:spLocks noChangeArrowheads="1"/>
              </p:cNvSpPr>
              <p:nvPr/>
            </p:nvSpPr>
            <p:spPr bwMode="auto">
              <a:xfrm>
                <a:off x="942" y="3120"/>
                <a:ext cx="152" cy="38"/>
              </a:xfrm>
              <a:prstGeom prst="rect">
                <a:avLst/>
              </a:prstGeom>
              <a:solidFill>
                <a:srgbClr val="E5E5E5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7" name="Rectangle 46"/>
              <p:cNvSpPr>
                <a:spLocks noChangeArrowheads="1"/>
              </p:cNvSpPr>
              <p:nvPr/>
            </p:nvSpPr>
            <p:spPr bwMode="auto">
              <a:xfrm>
                <a:off x="942" y="3120"/>
                <a:ext cx="152" cy="38"/>
              </a:xfrm>
              <a:prstGeom prst="rect">
                <a:avLst/>
              </a:prstGeom>
              <a:noFill/>
              <a:ln w="4763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8" name="Rectangle 47"/>
              <p:cNvSpPr>
                <a:spLocks noChangeArrowheads="1"/>
              </p:cNvSpPr>
              <p:nvPr/>
            </p:nvSpPr>
            <p:spPr bwMode="auto">
              <a:xfrm>
                <a:off x="946" y="3133"/>
                <a:ext cx="144" cy="5"/>
              </a:xfrm>
              <a:prstGeom prst="rect">
                <a:avLst/>
              </a:prstGeom>
              <a:solidFill>
                <a:srgbClr val="D8D8D8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9" name="Rectangle 48"/>
              <p:cNvSpPr>
                <a:spLocks noChangeArrowheads="1"/>
              </p:cNvSpPr>
              <p:nvPr/>
            </p:nvSpPr>
            <p:spPr bwMode="auto">
              <a:xfrm>
                <a:off x="946" y="3133"/>
                <a:ext cx="144" cy="5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60" name="Rectangle 49"/>
              <p:cNvSpPr>
                <a:spLocks noChangeArrowheads="1"/>
              </p:cNvSpPr>
              <p:nvPr/>
            </p:nvSpPr>
            <p:spPr bwMode="auto">
              <a:xfrm>
                <a:off x="995" y="3137"/>
                <a:ext cx="46" cy="6"/>
              </a:xfrm>
              <a:prstGeom prst="rect">
                <a:avLst/>
              </a:prstGeom>
              <a:solidFill>
                <a:srgbClr val="F2F2F2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61" name="Rectangle 50"/>
              <p:cNvSpPr>
                <a:spLocks noChangeArrowheads="1"/>
              </p:cNvSpPr>
              <p:nvPr/>
            </p:nvSpPr>
            <p:spPr bwMode="auto">
              <a:xfrm>
                <a:off x="995" y="3137"/>
                <a:ext cx="46" cy="6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62" name="Freeform 51"/>
              <p:cNvSpPr>
                <a:spLocks/>
              </p:cNvSpPr>
              <p:nvPr/>
            </p:nvSpPr>
            <p:spPr bwMode="auto">
              <a:xfrm>
                <a:off x="992" y="3129"/>
                <a:ext cx="51" cy="2"/>
              </a:xfrm>
              <a:custGeom>
                <a:avLst/>
                <a:gdLst>
                  <a:gd name="T0" fmla="*/ 49 w 51"/>
                  <a:gd name="T1" fmla="*/ 0 h 2"/>
                  <a:gd name="T2" fmla="*/ 3 w 51"/>
                  <a:gd name="T3" fmla="*/ 0 h 2"/>
                  <a:gd name="T4" fmla="*/ 0 w 51"/>
                  <a:gd name="T5" fmla="*/ 2 h 2"/>
                  <a:gd name="T6" fmla="*/ 51 w 51"/>
                  <a:gd name="T7" fmla="*/ 2 h 2"/>
                  <a:gd name="T8" fmla="*/ 49 w 51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2"/>
                  <a:gd name="T17" fmla="*/ 51 w 51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2">
                    <a:moveTo>
                      <a:pt x="49" y="0"/>
                    </a:moveTo>
                    <a:lnTo>
                      <a:pt x="3" y="0"/>
                    </a:lnTo>
                    <a:lnTo>
                      <a:pt x="0" y="2"/>
                    </a:lnTo>
                    <a:lnTo>
                      <a:pt x="51" y="2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E5E5E5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3" name="Freeform 52"/>
              <p:cNvSpPr>
                <a:spLocks/>
              </p:cNvSpPr>
              <p:nvPr/>
            </p:nvSpPr>
            <p:spPr bwMode="auto">
              <a:xfrm>
                <a:off x="992" y="3129"/>
                <a:ext cx="51" cy="2"/>
              </a:xfrm>
              <a:custGeom>
                <a:avLst/>
                <a:gdLst>
                  <a:gd name="T0" fmla="*/ 49 w 51"/>
                  <a:gd name="T1" fmla="*/ 0 h 2"/>
                  <a:gd name="T2" fmla="*/ 3 w 51"/>
                  <a:gd name="T3" fmla="*/ 0 h 2"/>
                  <a:gd name="T4" fmla="*/ 0 w 51"/>
                  <a:gd name="T5" fmla="*/ 2 h 2"/>
                  <a:gd name="T6" fmla="*/ 51 w 51"/>
                  <a:gd name="T7" fmla="*/ 2 h 2"/>
                  <a:gd name="T8" fmla="*/ 49 w 51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2"/>
                  <a:gd name="T17" fmla="*/ 51 w 51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2">
                    <a:moveTo>
                      <a:pt x="49" y="0"/>
                    </a:moveTo>
                    <a:lnTo>
                      <a:pt x="3" y="0"/>
                    </a:lnTo>
                    <a:lnTo>
                      <a:pt x="0" y="2"/>
                    </a:lnTo>
                    <a:lnTo>
                      <a:pt x="51" y="2"/>
                    </a:lnTo>
                    <a:lnTo>
                      <a:pt x="49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4" name="Freeform 53"/>
              <p:cNvSpPr>
                <a:spLocks/>
              </p:cNvSpPr>
              <p:nvPr/>
            </p:nvSpPr>
            <p:spPr bwMode="auto">
              <a:xfrm>
                <a:off x="1041" y="3134"/>
                <a:ext cx="48" cy="3"/>
              </a:xfrm>
              <a:custGeom>
                <a:avLst/>
                <a:gdLst>
                  <a:gd name="T0" fmla="*/ 46 w 48"/>
                  <a:gd name="T1" fmla="*/ 0 h 3"/>
                  <a:gd name="T2" fmla="*/ 2 w 48"/>
                  <a:gd name="T3" fmla="*/ 0 h 3"/>
                  <a:gd name="T4" fmla="*/ 0 w 48"/>
                  <a:gd name="T5" fmla="*/ 3 h 3"/>
                  <a:gd name="T6" fmla="*/ 48 w 48"/>
                  <a:gd name="T7" fmla="*/ 3 h 3"/>
                  <a:gd name="T8" fmla="*/ 46 w 48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3"/>
                  <a:gd name="T17" fmla="*/ 48 w 48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3">
                    <a:moveTo>
                      <a:pt x="46" y="0"/>
                    </a:moveTo>
                    <a:lnTo>
                      <a:pt x="2" y="0"/>
                    </a:lnTo>
                    <a:lnTo>
                      <a:pt x="0" y="3"/>
                    </a:lnTo>
                    <a:lnTo>
                      <a:pt x="48" y="3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CCCCCC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5" name="Freeform 54"/>
              <p:cNvSpPr>
                <a:spLocks/>
              </p:cNvSpPr>
              <p:nvPr/>
            </p:nvSpPr>
            <p:spPr bwMode="auto">
              <a:xfrm>
                <a:off x="1041" y="3134"/>
                <a:ext cx="48" cy="3"/>
              </a:xfrm>
              <a:custGeom>
                <a:avLst/>
                <a:gdLst>
                  <a:gd name="T0" fmla="*/ 46 w 48"/>
                  <a:gd name="T1" fmla="*/ 0 h 3"/>
                  <a:gd name="T2" fmla="*/ 2 w 48"/>
                  <a:gd name="T3" fmla="*/ 0 h 3"/>
                  <a:gd name="T4" fmla="*/ 0 w 48"/>
                  <a:gd name="T5" fmla="*/ 3 h 3"/>
                  <a:gd name="T6" fmla="*/ 48 w 48"/>
                  <a:gd name="T7" fmla="*/ 3 h 3"/>
                  <a:gd name="T8" fmla="*/ 46 w 48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3"/>
                  <a:gd name="T17" fmla="*/ 48 w 48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3">
                    <a:moveTo>
                      <a:pt x="46" y="0"/>
                    </a:moveTo>
                    <a:lnTo>
                      <a:pt x="2" y="0"/>
                    </a:lnTo>
                    <a:lnTo>
                      <a:pt x="0" y="3"/>
                    </a:lnTo>
                    <a:lnTo>
                      <a:pt x="48" y="3"/>
                    </a:lnTo>
                    <a:lnTo>
                      <a:pt x="46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6" name="Freeform 55"/>
              <p:cNvSpPr>
                <a:spLocks/>
              </p:cNvSpPr>
              <p:nvPr/>
            </p:nvSpPr>
            <p:spPr bwMode="auto">
              <a:xfrm>
                <a:off x="995" y="3137"/>
                <a:ext cx="3" cy="6"/>
              </a:xfrm>
              <a:custGeom>
                <a:avLst/>
                <a:gdLst>
                  <a:gd name="T0" fmla="*/ 0 w 3"/>
                  <a:gd name="T1" fmla="*/ 0 h 6"/>
                  <a:gd name="T2" fmla="*/ 0 w 3"/>
                  <a:gd name="T3" fmla="*/ 0 h 6"/>
                  <a:gd name="T4" fmla="*/ 0 w 3"/>
                  <a:gd name="T5" fmla="*/ 6 h 6"/>
                  <a:gd name="T6" fmla="*/ 3 w 3"/>
                  <a:gd name="T7" fmla="*/ 0 h 6"/>
                  <a:gd name="T8" fmla="*/ 0 w 3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6"/>
                  <a:gd name="T17" fmla="*/ 3 w 3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6">
                    <a:moveTo>
                      <a:pt x="0" y="0"/>
                    </a:moveTo>
                    <a:lnTo>
                      <a:pt x="0" y="0"/>
                    </a:lnTo>
                    <a:lnTo>
                      <a:pt x="0" y="6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7" name="Freeform 56"/>
              <p:cNvSpPr>
                <a:spLocks/>
              </p:cNvSpPr>
              <p:nvPr/>
            </p:nvSpPr>
            <p:spPr bwMode="auto">
              <a:xfrm>
                <a:off x="995" y="3137"/>
                <a:ext cx="3" cy="6"/>
              </a:xfrm>
              <a:custGeom>
                <a:avLst/>
                <a:gdLst>
                  <a:gd name="T0" fmla="*/ 0 w 3"/>
                  <a:gd name="T1" fmla="*/ 0 h 6"/>
                  <a:gd name="T2" fmla="*/ 0 w 3"/>
                  <a:gd name="T3" fmla="*/ 0 h 6"/>
                  <a:gd name="T4" fmla="*/ 0 w 3"/>
                  <a:gd name="T5" fmla="*/ 6 h 6"/>
                  <a:gd name="T6" fmla="*/ 3 w 3"/>
                  <a:gd name="T7" fmla="*/ 0 h 6"/>
                  <a:gd name="T8" fmla="*/ 0 w 3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6"/>
                  <a:gd name="T17" fmla="*/ 3 w 3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6">
                    <a:moveTo>
                      <a:pt x="0" y="0"/>
                    </a:moveTo>
                    <a:lnTo>
                      <a:pt x="0" y="0"/>
                    </a:lnTo>
                    <a:lnTo>
                      <a:pt x="0" y="6"/>
                    </a:ln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8" name="Freeform 57"/>
              <p:cNvSpPr>
                <a:spLocks/>
              </p:cNvSpPr>
              <p:nvPr/>
            </p:nvSpPr>
            <p:spPr bwMode="auto">
              <a:xfrm>
                <a:off x="1037" y="3137"/>
                <a:ext cx="3" cy="6"/>
              </a:xfrm>
              <a:custGeom>
                <a:avLst/>
                <a:gdLst>
                  <a:gd name="T0" fmla="*/ 3 w 3"/>
                  <a:gd name="T1" fmla="*/ 0 h 6"/>
                  <a:gd name="T2" fmla="*/ 3 w 3"/>
                  <a:gd name="T3" fmla="*/ 0 h 6"/>
                  <a:gd name="T4" fmla="*/ 3 w 3"/>
                  <a:gd name="T5" fmla="*/ 6 h 6"/>
                  <a:gd name="T6" fmla="*/ 0 w 3"/>
                  <a:gd name="T7" fmla="*/ 0 h 6"/>
                  <a:gd name="T8" fmla="*/ 3 w 3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6"/>
                  <a:gd name="T17" fmla="*/ 3 w 3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6">
                    <a:moveTo>
                      <a:pt x="3" y="0"/>
                    </a:moveTo>
                    <a:lnTo>
                      <a:pt x="3" y="0"/>
                    </a:lnTo>
                    <a:lnTo>
                      <a:pt x="3" y="6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9" name="Freeform 58"/>
              <p:cNvSpPr>
                <a:spLocks/>
              </p:cNvSpPr>
              <p:nvPr/>
            </p:nvSpPr>
            <p:spPr bwMode="auto">
              <a:xfrm>
                <a:off x="1037" y="3137"/>
                <a:ext cx="3" cy="6"/>
              </a:xfrm>
              <a:custGeom>
                <a:avLst/>
                <a:gdLst>
                  <a:gd name="T0" fmla="*/ 3 w 3"/>
                  <a:gd name="T1" fmla="*/ 0 h 6"/>
                  <a:gd name="T2" fmla="*/ 3 w 3"/>
                  <a:gd name="T3" fmla="*/ 0 h 6"/>
                  <a:gd name="T4" fmla="*/ 3 w 3"/>
                  <a:gd name="T5" fmla="*/ 6 h 6"/>
                  <a:gd name="T6" fmla="*/ 0 w 3"/>
                  <a:gd name="T7" fmla="*/ 0 h 6"/>
                  <a:gd name="T8" fmla="*/ 3 w 3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6"/>
                  <a:gd name="T17" fmla="*/ 3 w 3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6">
                    <a:moveTo>
                      <a:pt x="3" y="0"/>
                    </a:moveTo>
                    <a:lnTo>
                      <a:pt x="3" y="0"/>
                    </a:lnTo>
                    <a:lnTo>
                      <a:pt x="3" y="6"/>
                    </a:lnTo>
                    <a:lnTo>
                      <a:pt x="0" y="0"/>
                    </a:lnTo>
                    <a:lnTo>
                      <a:pt x="3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0" name="Rectangle 59"/>
              <p:cNvSpPr>
                <a:spLocks noChangeArrowheads="1"/>
              </p:cNvSpPr>
              <p:nvPr/>
            </p:nvSpPr>
            <p:spPr bwMode="auto">
              <a:xfrm>
                <a:off x="978" y="3146"/>
                <a:ext cx="9" cy="3"/>
              </a:xfrm>
              <a:prstGeom prst="rect">
                <a:avLst/>
              </a:prstGeom>
              <a:solidFill>
                <a:srgbClr val="83FF00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71" name="Rectangle 60"/>
              <p:cNvSpPr>
                <a:spLocks noChangeArrowheads="1"/>
              </p:cNvSpPr>
              <p:nvPr/>
            </p:nvSpPr>
            <p:spPr bwMode="auto">
              <a:xfrm>
                <a:off x="978" y="3146"/>
                <a:ext cx="9" cy="3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72" name="Freeform 61"/>
              <p:cNvSpPr>
                <a:spLocks/>
              </p:cNvSpPr>
              <p:nvPr/>
            </p:nvSpPr>
            <p:spPr bwMode="auto">
              <a:xfrm>
                <a:off x="945" y="3134"/>
                <a:ext cx="47" cy="3"/>
              </a:xfrm>
              <a:custGeom>
                <a:avLst/>
                <a:gdLst>
                  <a:gd name="T0" fmla="*/ 47 w 47"/>
                  <a:gd name="T1" fmla="*/ 0 h 3"/>
                  <a:gd name="T2" fmla="*/ 1 w 47"/>
                  <a:gd name="T3" fmla="*/ 0 h 3"/>
                  <a:gd name="T4" fmla="*/ 0 w 47"/>
                  <a:gd name="T5" fmla="*/ 3 h 3"/>
                  <a:gd name="T6" fmla="*/ 47 w 47"/>
                  <a:gd name="T7" fmla="*/ 3 h 3"/>
                  <a:gd name="T8" fmla="*/ 47 w 47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"/>
                  <a:gd name="T16" fmla="*/ 0 h 3"/>
                  <a:gd name="T17" fmla="*/ 47 w 47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" h="3">
                    <a:moveTo>
                      <a:pt x="47" y="0"/>
                    </a:moveTo>
                    <a:lnTo>
                      <a:pt x="1" y="0"/>
                    </a:lnTo>
                    <a:lnTo>
                      <a:pt x="0" y="3"/>
                    </a:lnTo>
                    <a:lnTo>
                      <a:pt x="47" y="3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CCCCCC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3" name="Freeform 62"/>
              <p:cNvSpPr>
                <a:spLocks/>
              </p:cNvSpPr>
              <p:nvPr/>
            </p:nvSpPr>
            <p:spPr bwMode="auto">
              <a:xfrm>
                <a:off x="945" y="3134"/>
                <a:ext cx="47" cy="3"/>
              </a:xfrm>
              <a:custGeom>
                <a:avLst/>
                <a:gdLst>
                  <a:gd name="T0" fmla="*/ 47 w 47"/>
                  <a:gd name="T1" fmla="*/ 0 h 3"/>
                  <a:gd name="T2" fmla="*/ 1 w 47"/>
                  <a:gd name="T3" fmla="*/ 0 h 3"/>
                  <a:gd name="T4" fmla="*/ 0 w 47"/>
                  <a:gd name="T5" fmla="*/ 3 h 3"/>
                  <a:gd name="T6" fmla="*/ 47 w 47"/>
                  <a:gd name="T7" fmla="*/ 3 h 3"/>
                  <a:gd name="T8" fmla="*/ 47 w 47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"/>
                  <a:gd name="T16" fmla="*/ 0 h 3"/>
                  <a:gd name="T17" fmla="*/ 47 w 47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" h="3">
                    <a:moveTo>
                      <a:pt x="47" y="0"/>
                    </a:moveTo>
                    <a:lnTo>
                      <a:pt x="1" y="0"/>
                    </a:lnTo>
                    <a:lnTo>
                      <a:pt x="0" y="3"/>
                    </a:lnTo>
                    <a:lnTo>
                      <a:pt x="47" y="3"/>
                    </a:lnTo>
                    <a:lnTo>
                      <a:pt x="47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4" name="Freeform 63"/>
              <p:cNvSpPr>
                <a:spLocks/>
              </p:cNvSpPr>
              <p:nvPr/>
            </p:nvSpPr>
            <p:spPr bwMode="auto">
              <a:xfrm>
                <a:off x="1049" y="3145"/>
                <a:ext cx="16" cy="5"/>
              </a:xfrm>
              <a:custGeom>
                <a:avLst/>
                <a:gdLst>
                  <a:gd name="T0" fmla="*/ 16 w 16"/>
                  <a:gd name="T1" fmla="*/ 2 h 5"/>
                  <a:gd name="T2" fmla="*/ 16 w 16"/>
                  <a:gd name="T3" fmla="*/ 2 h 5"/>
                  <a:gd name="T4" fmla="*/ 16 w 16"/>
                  <a:gd name="T5" fmla="*/ 2 h 5"/>
                  <a:gd name="T6" fmla="*/ 15 w 16"/>
                  <a:gd name="T7" fmla="*/ 1 h 5"/>
                  <a:gd name="T8" fmla="*/ 15 w 16"/>
                  <a:gd name="T9" fmla="*/ 1 h 5"/>
                  <a:gd name="T10" fmla="*/ 15 w 16"/>
                  <a:gd name="T11" fmla="*/ 1 h 5"/>
                  <a:gd name="T12" fmla="*/ 15 w 16"/>
                  <a:gd name="T13" fmla="*/ 1 h 5"/>
                  <a:gd name="T14" fmla="*/ 13 w 16"/>
                  <a:gd name="T15" fmla="*/ 0 h 5"/>
                  <a:gd name="T16" fmla="*/ 13 w 16"/>
                  <a:gd name="T17" fmla="*/ 0 h 5"/>
                  <a:gd name="T18" fmla="*/ 3 w 16"/>
                  <a:gd name="T19" fmla="*/ 0 h 5"/>
                  <a:gd name="T20" fmla="*/ 1 w 16"/>
                  <a:gd name="T21" fmla="*/ 0 h 5"/>
                  <a:gd name="T22" fmla="*/ 1 w 16"/>
                  <a:gd name="T23" fmla="*/ 1 h 5"/>
                  <a:gd name="T24" fmla="*/ 1 w 16"/>
                  <a:gd name="T25" fmla="*/ 1 h 5"/>
                  <a:gd name="T26" fmla="*/ 0 w 16"/>
                  <a:gd name="T27" fmla="*/ 1 h 5"/>
                  <a:gd name="T28" fmla="*/ 0 w 16"/>
                  <a:gd name="T29" fmla="*/ 1 h 5"/>
                  <a:gd name="T30" fmla="*/ 0 w 16"/>
                  <a:gd name="T31" fmla="*/ 2 h 5"/>
                  <a:gd name="T32" fmla="*/ 0 w 16"/>
                  <a:gd name="T33" fmla="*/ 2 h 5"/>
                  <a:gd name="T34" fmla="*/ 0 w 16"/>
                  <a:gd name="T35" fmla="*/ 2 h 5"/>
                  <a:gd name="T36" fmla="*/ 0 w 16"/>
                  <a:gd name="T37" fmla="*/ 2 h 5"/>
                  <a:gd name="T38" fmla="*/ 0 w 16"/>
                  <a:gd name="T39" fmla="*/ 4 h 5"/>
                  <a:gd name="T40" fmla="*/ 0 w 16"/>
                  <a:gd name="T41" fmla="*/ 4 h 5"/>
                  <a:gd name="T42" fmla="*/ 0 w 16"/>
                  <a:gd name="T43" fmla="*/ 4 h 5"/>
                  <a:gd name="T44" fmla="*/ 0 w 16"/>
                  <a:gd name="T45" fmla="*/ 5 h 5"/>
                  <a:gd name="T46" fmla="*/ 1 w 16"/>
                  <a:gd name="T47" fmla="*/ 5 h 5"/>
                  <a:gd name="T48" fmla="*/ 1 w 16"/>
                  <a:gd name="T49" fmla="*/ 5 h 5"/>
                  <a:gd name="T50" fmla="*/ 1 w 16"/>
                  <a:gd name="T51" fmla="*/ 5 h 5"/>
                  <a:gd name="T52" fmla="*/ 3 w 16"/>
                  <a:gd name="T53" fmla="*/ 5 h 5"/>
                  <a:gd name="T54" fmla="*/ 13 w 16"/>
                  <a:gd name="T55" fmla="*/ 5 h 5"/>
                  <a:gd name="T56" fmla="*/ 13 w 16"/>
                  <a:gd name="T57" fmla="*/ 5 h 5"/>
                  <a:gd name="T58" fmla="*/ 15 w 16"/>
                  <a:gd name="T59" fmla="*/ 5 h 5"/>
                  <a:gd name="T60" fmla="*/ 15 w 16"/>
                  <a:gd name="T61" fmla="*/ 5 h 5"/>
                  <a:gd name="T62" fmla="*/ 15 w 16"/>
                  <a:gd name="T63" fmla="*/ 5 h 5"/>
                  <a:gd name="T64" fmla="*/ 15 w 16"/>
                  <a:gd name="T65" fmla="*/ 4 h 5"/>
                  <a:gd name="T66" fmla="*/ 16 w 16"/>
                  <a:gd name="T67" fmla="*/ 4 h 5"/>
                  <a:gd name="T68" fmla="*/ 16 w 16"/>
                  <a:gd name="T69" fmla="*/ 4 h 5"/>
                  <a:gd name="T70" fmla="*/ 16 w 16"/>
                  <a:gd name="T71" fmla="*/ 2 h 5"/>
                  <a:gd name="T72" fmla="*/ 16 w 16"/>
                  <a:gd name="T73" fmla="*/ 2 h 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6"/>
                  <a:gd name="T112" fmla="*/ 0 h 5"/>
                  <a:gd name="T113" fmla="*/ 16 w 16"/>
                  <a:gd name="T114" fmla="*/ 5 h 5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6" h="5">
                    <a:moveTo>
                      <a:pt x="16" y="2"/>
                    </a:moveTo>
                    <a:lnTo>
                      <a:pt x="16" y="2"/>
                    </a:lnTo>
                    <a:lnTo>
                      <a:pt x="15" y="1"/>
                    </a:lnTo>
                    <a:lnTo>
                      <a:pt x="13" y="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1" y="5"/>
                    </a:lnTo>
                    <a:lnTo>
                      <a:pt x="3" y="5"/>
                    </a:lnTo>
                    <a:lnTo>
                      <a:pt x="13" y="5"/>
                    </a:lnTo>
                    <a:lnTo>
                      <a:pt x="15" y="5"/>
                    </a:lnTo>
                    <a:lnTo>
                      <a:pt x="15" y="4"/>
                    </a:lnTo>
                    <a:lnTo>
                      <a:pt x="16" y="4"/>
                    </a:lnTo>
                    <a:lnTo>
                      <a:pt x="16" y="2"/>
                    </a:lnTo>
                    <a:close/>
                  </a:path>
                </a:pathLst>
              </a:custGeom>
              <a:solidFill>
                <a:srgbClr val="D8D8D8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5" name="Freeform 64"/>
              <p:cNvSpPr>
                <a:spLocks/>
              </p:cNvSpPr>
              <p:nvPr/>
            </p:nvSpPr>
            <p:spPr bwMode="auto">
              <a:xfrm>
                <a:off x="1049" y="3145"/>
                <a:ext cx="16" cy="5"/>
              </a:xfrm>
              <a:custGeom>
                <a:avLst/>
                <a:gdLst>
                  <a:gd name="T0" fmla="*/ 16 w 16"/>
                  <a:gd name="T1" fmla="*/ 2 h 5"/>
                  <a:gd name="T2" fmla="*/ 16 w 16"/>
                  <a:gd name="T3" fmla="*/ 2 h 5"/>
                  <a:gd name="T4" fmla="*/ 16 w 16"/>
                  <a:gd name="T5" fmla="*/ 2 h 5"/>
                  <a:gd name="T6" fmla="*/ 15 w 16"/>
                  <a:gd name="T7" fmla="*/ 1 h 5"/>
                  <a:gd name="T8" fmla="*/ 15 w 16"/>
                  <a:gd name="T9" fmla="*/ 1 h 5"/>
                  <a:gd name="T10" fmla="*/ 15 w 16"/>
                  <a:gd name="T11" fmla="*/ 1 h 5"/>
                  <a:gd name="T12" fmla="*/ 15 w 16"/>
                  <a:gd name="T13" fmla="*/ 1 h 5"/>
                  <a:gd name="T14" fmla="*/ 13 w 16"/>
                  <a:gd name="T15" fmla="*/ 0 h 5"/>
                  <a:gd name="T16" fmla="*/ 13 w 16"/>
                  <a:gd name="T17" fmla="*/ 0 h 5"/>
                  <a:gd name="T18" fmla="*/ 3 w 16"/>
                  <a:gd name="T19" fmla="*/ 0 h 5"/>
                  <a:gd name="T20" fmla="*/ 1 w 16"/>
                  <a:gd name="T21" fmla="*/ 0 h 5"/>
                  <a:gd name="T22" fmla="*/ 1 w 16"/>
                  <a:gd name="T23" fmla="*/ 1 h 5"/>
                  <a:gd name="T24" fmla="*/ 1 w 16"/>
                  <a:gd name="T25" fmla="*/ 1 h 5"/>
                  <a:gd name="T26" fmla="*/ 0 w 16"/>
                  <a:gd name="T27" fmla="*/ 1 h 5"/>
                  <a:gd name="T28" fmla="*/ 0 w 16"/>
                  <a:gd name="T29" fmla="*/ 1 h 5"/>
                  <a:gd name="T30" fmla="*/ 0 w 16"/>
                  <a:gd name="T31" fmla="*/ 2 h 5"/>
                  <a:gd name="T32" fmla="*/ 0 w 16"/>
                  <a:gd name="T33" fmla="*/ 2 h 5"/>
                  <a:gd name="T34" fmla="*/ 0 w 16"/>
                  <a:gd name="T35" fmla="*/ 2 h 5"/>
                  <a:gd name="T36" fmla="*/ 0 w 16"/>
                  <a:gd name="T37" fmla="*/ 2 h 5"/>
                  <a:gd name="T38" fmla="*/ 0 w 16"/>
                  <a:gd name="T39" fmla="*/ 4 h 5"/>
                  <a:gd name="T40" fmla="*/ 0 w 16"/>
                  <a:gd name="T41" fmla="*/ 4 h 5"/>
                  <a:gd name="T42" fmla="*/ 0 w 16"/>
                  <a:gd name="T43" fmla="*/ 4 h 5"/>
                  <a:gd name="T44" fmla="*/ 0 w 16"/>
                  <a:gd name="T45" fmla="*/ 5 h 5"/>
                  <a:gd name="T46" fmla="*/ 1 w 16"/>
                  <a:gd name="T47" fmla="*/ 5 h 5"/>
                  <a:gd name="T48" fmla="*/ 1 w 16"/>
                  <a:gd name="T49" fmla="*/ 5 h 5"/>
                  <a:gd name="T50" fmla="*/ 1 w 16"/>
                  <a:gd name="T51" fmla="*/ 5 h 5"/>
                  <a:gd name="T52" fmla="*/ 3 w 16"/>
                  <a:gd name="T53" fmla="*/ 5 h 5"/>
                  <a:gd name="T54" fmla="*/ 13 w 16"/>
                  <a:gd name="T55" fmla="*/ 5 h 5"/>
                  <a:gd name="T56" fmla="*/ 13 w 16"/>
                  <a:gd name="T57" fmla="*/ 5 h 5"/>
                  <a:gd name="T58" fmla="*/ 15 w 16"/>
                  <a:gd name="T59" fmla="*/ 5 h 5"/>
                  <a:gd name="T60" fmla="*/ 15 w 16"/>
                  <a:gd name="T61" fmla="*/ 5 h 5"/>
                  <a:gd name="T62" fmla="*/ 15 w 16"/>
                  <a:gd name="T63" fmla="*/ 5 h 5"/>
                  <a:gd name="T64" fmla="*/ 15 w 16"/>
                  <a:gd name="T65" fmla="*/ 4 h 5"/>
                  <a:gd name="T66" fmla="*/ 16 w 16"/>
                  <a:gd name="T67" fmla="*/ 4 h 5"/>
                  <a:gd name="T68" fmla="*/ 16 w 16"/>
                  <a:gd name="T69" fmla="*/ 4 h 5"/>
                  <a:gd name="T70" fmla="*/ 16 w 16"/>
                  <a:gd name="T71" fmla="*/ 2 h 5"/>
                  <a:gd name="T72" fmla="*/ 16 w 16"/>
                  <a:gd name="T73" fmla="*/ 2 h 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6"/>
                  <a:gd name="T112" fmla="*/ 0 h 5"/>
                  <a:gd name="T113" fmla="*/ 16 w 16"/>
                  <a:gd name="T114" fmla="*/ 5 h 5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6" h="5">
                    <a:moveTo>
                      <a:pt x="16" y="2"/>
                    </a:moveTo>
                    <a:lnTo>
                      <a:pt x="16" y="2"/>
                    </a:lnTo>
                    <a:lnTo>
                      <a:pt x="15" y="1"/>
                    </a:lnTo>
                    <a:lnTo>
                      <a:pt x="13" y="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1" y="5"/>
                    </a:lnTo>
                    <a:lnTo>
                      <a:pt x="3" y="5"/>
                    </a:lnTo>
                    <a:lnTo>
                      <a:pt x="13" y="5"/>
                    </a:lnTo>
                    <a:lnTo>
                      <a:pt x="15" y="5"/>
                    </a:lnTo>
                    <a:lnTo>
                      <a:pt x="15" y="4"/>
                    </a:lnTo>
                    <a:lnTo>
                      <a:pt x="16" y="4"/>
                    </a:lnTo>
                    <a:lnTo>
                      <a:pt x="16" y="2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6" name="Line 65"/>
              <p:cNvSpPr>
                <a:spLocks noChangeShapeType="1"/>
              </p:cNvSpPr>
              <p:nvPr/>
            </p:nvSpPr>
            <p:spPr bwMode="auto">
              <a:xfrm>
                <a:off x="940" y="2936"/>
                <a:ext cx="300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7" name="Rectangle 66"/>
              <p:cNvSpPr>
                <a:spLocks noChangeArrowheads="1"/>
              </p:cNvSpPr>
              <p:nvPr/>
            </p:nvSpPr>
            <p:spPr bwMode="auto">
              <a:xfrm>
                <a:off x="1007" y="2872"/>
                <a:ext cx="169" cy="36"/>
              </a:xfrm>
              <a:prstGeom prst="rect">
                <a:avLst/>
              </a:prstGeom>
              <a:solidFill>
                <a:srgbClr val="E5E5E5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78" name="Rectangle 67"/>
              <p:cNvSpPr>
                <a:spLocks noChangeArrowheads="1"/>
              </p:cNvSpPr>
              <p:nvPr/>
            </p:nvSpPr>
            <p:spPr bwMode="auto">
              <a:xfrm>
                <a:off x="1007" y="2872"/>
                <a:ext cx="169" cy="36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79" name="Rectangle 68"/>
              <p:cNvSpPr>
                <a:spLocks noChangeArrowheads="1"/>
              </p:cNvSpPr>
              <p:nvPr/>
            </p:nvSpPr>
            <p:spPr bwMode="auto">
              <a:xfrm>
                <a:off x="1020" y="2872"/>
                <a:ext cx="144" cy="28"/>
              </a:xfrm>
              <a:prstGeom prst="rect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80" name="Rectangle 69"/>
              <p:cNvSpPr>
                <a:spLocks noChangeArrowheads="1"/>
              </p:cNvSpPr>
              <p:nvPr/>
            </p:nvSpPr>
            <p:spPr bwMode="auto">
              <a:xfrm>
                <a:off x="1020" y="2872"/>
                <a:ext cx="144" cy="28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81" name="Freeform 70"/>
              <p:cNvSpPr>
                <a:spLocks/>
              </p:cNvSpPr>
              <p:nvPr/>
            </p:nvSpPr>
            <p:spPr bwMode="auto">
              <a:xfrm>
                <a:off x="1020" y="2872"/>
                <a:ext cx="144" cy="27"/>
              </a:xfrm>
              <a:custGeom>
                <a:avLst/>
                <a:gdLst>
                  <a:gd name="T0" fmla="*/ 0 w 144"/>
                  <a:gd name="T1" fmla="*/ 0 h 27"/>
                  <a:gd name="T2" fmla="*/ 0 w 144"/>
                  <a:gd name="T3" fmla="*/ 25 h 27"/>
                  <a:gd name="T4" fmla="*/ 7 w 144"/>
                  <a:gd name="T5" fmla="*/ 25 h 27"/>
                  <a:gd name="T6" fmla="*/ 7 w 144"/>
                  <a:gd name="T7" fmla="*/ 27 h 27"/>
                  <a:gd name="T8" fmla="*/ 136 w 144"/>
                  <a:gd name="T9" fmla="*/ 27 h 27"/>
                  <a:gd name="T10" fmla="*/ 136 w 144"/>
                  <a:gd name="T11" fmla="*/ 25 h 27"/>
                  <a:gd name="T12" fmla="*/ 144 w 144"/>
                  <a:gd name="T13" fmla="*/ 25 h 27"/>
                  <a:gd name="T14" fmla="*/ 144 w 144"/>
                  <a:gd name="T15" fmla="*/ 0 h 27"/>
                  <a:gd name="T16" fmla="*/ 0 w 144"/>
                  <a:gd name="T17" fmla="*/ 0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4"/>
                  <a:gd name="T28" fmla="*/ 0 h 27"/>
                  <a:gd name="T29" fmla="*/ 144 w 144"/>
                  <a:gd name="T30" fmla="*/ 27 h 2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4" h="27">
                    <a:moveTo>
                      <a:pt x="0" y="0"/>
                    </a:moveTo>
                    <a:lnTo>
                      <a:pt x="0" y="25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136" y="27"/>
                    </a:lnTo>
                    <a:lnTo>
                      <a:pt x="136" y="25"/>
                    </a:lnTo>
                    <a:lnTo>
                      <a:pt x="144" y="25"/>
                    </a:lnTo>
                    <a:lnTo>
                      <a:pt x="14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F2F2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2" name="Freeform 71"/>
              <p:cNvSpPr>
                <a:spLocks/>
              </p:cNvSpPr>
              <p:nvPr/>
            </p:nvSpPr>
            <p:spPr bwMode="auto">
              <a:xfrm>
                <a:off x="1020" y="2872"/>
                <a:ext cx="144" cy="27"/>
              </a:xfrm>
              <a:custGeom>
                <a:avLst/>
                <a:gdLst>
                  <a:gd name="T0" fmla="*/ 0 w 144"/>
                  <a:gd name="T1" fmla="*/ 0 h 27"/>
                  <a:gd name="T2" fmla="*/ 0 w 144"/>
                  <a:gd name="T3" fmla="*/ 25 h 27"/>
                  <a:gd name="T4" fmla="*/ 7 w 144"/>
                  <a:gd name="T5" fmla="*/ 25 h 27"/>
                  <a:gd name="T6" fmla="*/ 7 w 144"/>
                  <a:gd name="T7" fmla="*/ 27 h 27"/>
                  <a:gd name="T8" fmla="*/ 136 w 144"/>
                  <a:gd name="T9" fmla="*/ 27 h 27"/>
                  <a:gd name="T10" fmla="*/ 136 w 144"/>
                  <a:gd name="T11" fmla="*/ 25 h 27"/>
                  <a:gd name="T12" fmla="*/ 144 w 144"/>
                  <a:gd name="T13" fmla="*/ 25 h 27"/>
                  <a:gd name="T14" fmla="*/ 144 w 144"/>
                  <a:gd name="T15" fmla="*/ 0 h 27"/>
                  <a:gd name="T16" fmla="*/ 0 w 144"/>
                  <a:gd name="T17" fmla="*/ 0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4"/>
                  <a:gd name="T28" fmla="*/ 0 h 27"/>
                  <a:gd name="T29" fmla="*/ 144 w 144"/>
                  <a:gd name="T30" fmla="*/ 27 h 2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4" h="27">
                    <a:moveTo>
                      <a:pt x="0" y="0"/>
                    </a:moveTo>
                    <a:lnTo>
                      <a:pt x="0" y="25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136" y="27"/>
                    </a:lnTo>
                    <a:lnTo>
                      <a:pt x="136" y="25"/>
                    </a:lnTo>
                    <a:lnTo>
                      <a:pt x="144" y="25"/>
                    </a:lnTo>
                    <a:lnTo>
                      <a:pt x="144" y="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3" name="Freeform 72"/>
              <p:cNvSpPr>
                <a:spLocks/>
              </p:cNvSpPr>
              <p:nvPr/>
            </p:nvSpPr>
            <p:spPr bwMode="auto">
              <a:xfrm>
                <a:off x="1151" y="2875"/>
                <a:ext cx="2" cy="21"/>
              </a:xfrm>
              <a:custGeom>
                <a:avLst/>
                <a:gdLst>
                  <a:gd name="T0" fmla="*/ 2 w 2"/>
                  <a:gd name="T1" fmla="*/ 1 h 21"/>
                  <a:gd name="T2" fmla="*/ 2 w 2"/>
                  <a:gd name="T3" fmla="*/ 0 h 21"/>
                  <a:gd name="T4" fmla="*/ 2 w 2"/>
                  <a:gd name="T5" fmla="*/ 0 h 21"/>
                  <a:gd name="T6" fmla="*/ 1 w 2"/>
                  <a:gd name="T7" fmla="*/ 0 h 21"/>
                  <a:gd name="T8" fmla="*/ 1 w 2"/>
                  <a:gd name="T9" fmla="*/ 0 h 21"/>
                  <a:gd name="T10" fmla="*/ 1 w 2"/>
                  <a:gd name="T11" fmla="*/ 0 h 21"/>
                  <a:gd name="T12" fmla="*/ 0 w 2"/>
                  <a:gd name="T13" fmla="*/ 0 h 21"/>
                  <a:gd name="T14" fmla="*/ 0 w 2"/>
                  <a:gd name="T15" fmla="*/ 0 h 21"/>
                  <a:gd name="T16" fmla="*/ 0 w 2"/>
                  <a:gd name="T17" fmla="*/ 0 h 21"/>
                  <a:gd name="T18" fmla="*/ 0 w 2"/>
                  <a:gd name="T19" fmla="*/ 1 h 21"/>
                  <a:gd name="T20" fmla="*/ 0 w 2"/>
                  <a:gd name="T21" fmla="*/ 20 h 21"/>
                  <a:gd name="T22" fmla="*/ 0 w 2"/>
                  <a:gd name="T23" fmla="*/ 21 h 21"/>
                  <a:gd name="T24" fmla="*/ 0 w 2"/>
                  <a:gd name="T25" fmla="*/ 21 h 21"/>
                  <a:gd name="T26" fmla="*/ 0 w 2"/>
                  <a:gd name="T27" fmla="*/ 21 h 21"/>
                  <a:gd name="T28" fmla="*/ 1 w 2"/>
                  <a:gd name="T29" fmla="*/ 21 h 21"/>
                  <a:gd name="T30" fmla="*/ 1 w 2"/>
                  <a:gd name="T31" fmla="*/ 21 h 21"/>
                  <a:gd name="T32" fmla="*/ 1 w 2"/>
                  <a:gd name="T33" fmla="*/ 21 h 21"/>
                  <a:gd name="T34" fmla="*/ 2 w 2"/>
                  <a:gd name="T35" fmla="*/ 21 h 21"/>
                  <a:gd name="T36" fmla="*/ 2 w 2"/>
                  <a:gd name="T37" fmla="*/ 21 h 21"/>
                  <a:gd name="T38" fmla="*/ 2 w 2"/>
                  <a:gd name="T39" fmla="*/ 20 h 21"/>
                  <a:gd name="T40" fmla="*/ 2 w 2"/>
                  <a:gd name="T41" fmla="*/ 1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"/>
                  <a:gd name="T64" fmla="*/ 0 h 21"/>
                  <a:gd name="T65" fmla="*/ 2 w 2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" h="21">
                    <a:moveTo>
                      <a:pt x="2" y="1"/>
                    </a:moveTo>
                    <a:lnTo>
                      <a:pt x="2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20"/>
                    </a:lnTo>
                    <a:lnTo>
                      <a:pt x="0" y="21"/>
                    </a:lnTo>
                    <a:lnTo>
                      <a:pt x="1" y="21"/>
                    </a:lnTo>
                    <a:lnTo>
                      <a:pt x="2" y="21"/>
                    </a:lnTo>
                    <a:lnTo>
                      <a:pt x="2" y="2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E5E5E5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4" name="Freeform 73"/>
              <p:cNvSpPr>
                <a:spLocks/>
              </p:cNvSpPr>
              <p:nvPr/>
            </p:nvSpPr>
            <p:spPr bwMode="auto">
              <a:xfrm>
                <a:off x="1151" y="2875"/>
                <a:ext cx="2" cy="21"/>
              </a:xfrm>
              <a:custGeom>
                <a:avLst/>
                <a:gdLst>
                  <a:gd name="T0" fmla="*/ 2 w 2"/>
                  <a:gd name="T1" fmla="*/ 1 h 21"/>
                  <a:gd name="T2" fmla="*/ 2 w 2"/>
                  <a:gd name="T3" fmla="*/ 0 h 21"/>
                  <a:gd name="T4" fmla="*/ 2 w 2"/>
                  <a:gd name="T5" fmla="*/ 0 h 21"/>
                  <a:gd name="T6" fmla="*/ 1 w 2"/>
                  <a:gd name="T7" fmla="*/ 0 h 21"/>
                  <a:gd name="T8" fmla="*/ 1 w 2"/>
                  <a:gd name="T9" fmla="*/ 0 h 21"/>
                  <a:gd name="T10" fmla="*/ 1 w 2"/>
                  <a:gd name="T11" fmla="*/ 0 h 21"/>
                  <a:gd name="T12" fmla="*/ 0 w 2"/>
                  <a:gd name="T13" fmla="*/ 0 h 21"/>
                  <a:gd name="T14" fmla="*/ 0 w 2"/>
                  <a:gd name="T15" fmla="*/ 0 h 21"/>
                  <a:gd name="T16" fmla="*/ 0 w 2"/>
                  <a:gd name="T17" fmla="*/ 0 h 21"/>
                  <a:gd name="T18" fmla="*/ 0 w 2"/>
                  <a:gd name="T19" fmla="*/ 1 h 21"/>
                  <a:gd name="T20" fmla="*/ 0 w 2"/>
                  <a:gd name="T21" fmla="*/ 20 h 21"/>
                  <a:gd name="T22" fmla="*/ 0 w 2"/>
                  <a:gd name="T23" fmla="*/ 21 h 21"/>
                  <a:gd name="T24" fmla="*/ 0 w 2"/>
                  <a:gd name="T25" fmla="*/ 21 h 21"/>
                  <a:gd name="T26" fmla="*/ 0 w 2"/>
                  <a:gd name="T27" fmla="*/ 21 h 21"/>
                  <a:gd name="T28" fmla="*/ 1 w 2"/>
                  <a:gd name="T29" fmla="*/ 21 h 21"/>
                  <a:gd name="T30" fmla="*/ 1 w 2"/>
                  <a:gd name="T31" fmla="*/ 21 h 21"/>
                  <a:gd name="T32" fmla="*/ 1 w 2"/>
                  <a:gd name="T33" fmla="*/ 21 h 21"/>
                  <a:gd name="T34" fmla="*/ 2 w 2"/>
                  <a:gd name="T35" fmla="*/ 21 h 21"/>
                  <a:gd name="T36" fmla="*/ 2 w 2"/>
                  <a:gd name="T37" fmla="*/ 21 h 21"/>
                  <a:gd name="T38" fmla="*/ 2 w 2"/>
                  <a:gd name="T39" fmla="*/ 20 h 21"/>
                  <a:gd name="T40" fmla="*/ 2 w 2"/>
                  <a:gd name="T41" fmla="*/ 1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"/>
                  <a:gd name="T64" fmla="*/ 0 h 21"/>
                  <a:gd name="T65" fmla="*/ 2 w 2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" h="21">
                    <a:moveTo>
                      <a:pt x="2" y="1"/>
                    </a:moveTo>
                    <a:lnTo>
                      <a:pt x="2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20"/>
                    </a:lnTo>
                    <a:lnTo>
                      <a:pt x="0" y="21"/>
                    </a:lnTo>
                    <a:lnTo>
                      <a:pt x="1" y="21"/>
                    </a:lnTo>
                    <a:lnTo>
                      <a:pt x="2" y="21"/>
                    </a:lnTo>
                    <a:lnTo>
                      <a:pt x="2" y="20"/>
                    </a:lnTo>
                    <a:lnTo>
                      <a:pt x="2" y="1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5" name="Freeform 74"/>
              <p:cNvSpPr>
                <a:spLocks/>
              </p:cNvSpPr>
              <p:nvPr/>
            </p:nvSpPr>
            <p:spPr bwMode="auto">
              <a:xfrm>
                <a:off x="1029" y="2875"/>
                <a:ext cx="3" cy="21"/>
              </a:xfrm>
              <a:custGeom>
                <a:avLst/>
                <a:gdLst>
                  <a:gd name="T0" fmla="*/ 3 w 3"/>
                  <a:gd name="T1" fmla="*/ 1 h 21"/>
                  <a:gd name="T2" fmla="*/ 3 w 3"/>
                  <a:gd name="T3" fmla="*/ 0 h 21"/>
                  <a:gd name="T4" fmla="*/ 3 w 3"/>
                  <a:gd name="T5" fmla="*/ 0 h 21"/>
                  <a:gd name="T6" fmla="*/ 3 w 3"/>
                  <a:gd name="T7" fmla="*/ 0 h 21"/>
                  <a:gd name="T8" fmla="*/ 2 w 3"/>
                  <a:gd name="T9" fmla="*/ 0 h 21"/>
                  <a:gd name="T10" fmla="*/ 2 w 3"/>
                  <a:gd name="T11" fmla="*/ 0 h 21"/>
                  <a:gd name="T12" fmla="*/ 0 w 3"/>
                  <a:gd name="T13" fmla="*/ 0 h 21"/>
                  <a:gd name="T14" fmla="*/ 0 w 3"/>
                  <a:gd name="T15" fmla="*/ 0 h 21"/>
                  <a:gd name="T16" fmla="*/ 0 w 3"/>
                  <a:gd name="T17" fmla="*/ 0 h 21"/>
                  <a:gd name="T18" fmla="*/ 0 w 3"/>
                  <a:gd name="T19" fmla="*/ 1 h 21"/>
                  <a:gd name="T20" fmla="*/ 0 w 3"/>
                  <a:gd name="T21" fmla="*/ 20 h 21"/>
                  <a:gd name="T22" fmla="*/ 0 w 3"/>
                  <a:gd name="T23" fmla="*/ 21 h 21"/>
                  <a:gd name="T24" fmla="*/ 0 w 3"/>
                  <a:gd name="T25" fmla="*/ 21 h 21"/>
                  <a:gd name="T26" fmla="*/ 0 w 3"/>
                  <a:gd name="T27" fmla="*/ 21 h 21"/>
                  <a:gd name="T28" fmla="*/ 2 w 3"/>
                  <a:gd name="T29" fmla="*/ 21 h 21"/>
                  <a:gd name="T30" fmla="*/ 2 w 3"/>
                  <a:gd name="T31" fmla="*/ 21 h 21"/>
                  <a:gd name="T32" fmla="*/ 3 w 3"/>
                  <a:gd name="T33" fmla="*/ 21 h 21"/>
                  <a:gd name="T34" fmla="*/ 3 w 3"/>
                  <a:gd name="T35" fmla="*/ 21 h 21"/>
                  <a:gd name="T36" fmla="*/ 3 w 3"/>
                  <a:gd name="T37" fmla="*/ 21 h 21"/>
                  <a:gd name="T38" fmla="*/ 3 w 3"/>
                  <a:gd name="T39" fmla="*/ 20 h 21"/>
                  <a:gd name="T40" fmla="*/ 3 w 3"/>
                  <a:gd name="T41" fmla="*/ 1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"/>
                  <a:gd name="T64" fmla="*/ 0 h 21"/>
                  <a:gd name="T65" fmla="*/ 3 w 3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" h="21">
                    <a:moveTo>
                      <a:pt x="3" y="1"/>
                    </a:moveTo>
                    <a:lnTo>
                      <a:pt x="3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20"/>
                    </a:lnTo>
                    <a:lnTo>
                      <a:pt x="0" y="21"/>
                    </a:lnTo>
                    <a:lnTo>
                      <a:pt x="2" y="21"/>
                    </a:lnTo>
                    <a:lnTo>
                      <a:pt x="3" y="21"/>
                    </a:lnTo>
                    <a:lnTo>
                      <a:pt x="3" y="2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E5E5E5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6" name="Freeform 75"/>
              <p:cNvSpPr>
                <a:spLocks/>
              </p:cNvSpPr>
              <p:nvPr/>
            </p:nvSpPr>
            <p:spPr bwMode="auto">
              <a:xfrm>
                <a:off x="1029" y="2875"/>
                <a:ext cx="3" cy="21"/>
              </a:xfrm>
              <a:custGeom>
                <a:avLst/>
                <a:gdLst>
                  <a:gd name="T0" fmla="*/ 3 w 3"/>
                  <a:gd name="T1" fmla="*/ 1 h 21"/>
                  <a:gd name="T2" fmla="*/ 3 w 3"/>
                  <a:gd name="T3" fmla="*/ 0 h 21"/>
                  <a:gd name="T4" fmla="*/ 3 w 3"/>
                  <a:gd name="T5" fmla="*/ 0 h 21"/>
                  <a:gd name="T6" fmla="*/ 3 w 3"/>
                  <a:gd name="T7" fmla="*/ 0 h 21"/>
                  <a:gd name="T8" fmla="*/ 2 w 3"/>
                  <a:gd name="T9" fmla="*/ 0 h 21"/>
                  <a:gd name="T10" fmla="*/ 2 w 3"/>
                  <a:gd name="T11" fmla="*/ 0 h 21"/>
                  <a:gd name="T12" fmla="*/ 0 w 3"/>
                  <a:gd name="T13" fmla="*/ 0 h 21"/>
                  <a:gd name="T14" fmla="*/ 0 w 3"/>
                  <a:gd name="T15" fmla="*/ 0 h 21"/>
                  <a:gd name="T16" fmla="*/ 0 w 3"/>
                  <a:gd name="T17" fmla="*/ 0 h 21"/>
                  <a:gd name="T18" fmla="*/ 0 w 3"/>
                  <a:gd name="T19" fmla="*/ 1 h 21"/>
                  <a:gd name="T20" fmla="*/ 0 w 3"/>
                  <a:gd name="T21" fmla="*/ 20 h 21"/>
                  <a:gd name="T22" fmla="*/ 0 w 3"/>
                  <a:gd name="T23" fmla="*/ 21 h 21"/>
                  <a:gd name="T24" fmla="*/ 0 w 3"/>
                  <a:gd name="T25" fmla="*/ 21 h 21"/>
                  <a:gd name="T26" fmla="*/ 0 w 3"/>
                  <a:gd name="T27" fmla="*/ 21 h 21"/>
                  <a:gd name="T28" fmla="*/ 2 w 3"/>
                  <a:gd name="T29" fmla="*/ 21 h 21"/>
                  <a:gd name="T30" fmla="*/ 2 w 3"/>
                  <a:gd name="T31" fmla="*/ 21 h 21"/>
                  <a:gd name="T32" fmla="*/ 3 w 3"/>
                  <a:gd name="T33" fmla="*/ 21 h 21"/>
                  <a:gd name="T34" fmla="*/ 3 w 3"/>
                  <a:gd name="T35" fmla="*/ 21 h 21"/>
                  <a:gd name="T36" fmla="*/ 3 w 3"/>
                  <a:gd name="T37" fmla="*/ 21 h 21"/>
                  <a:gd name="T38" fmla="*/ 3 w 3"/>
                  <a:gd name="T39" fmla="*/ 20 h 21"/>
                  <a:gd name="T40" fmla="*/ 3 w 3"/>
                  <a:gd name="T41" fmla="*/ 1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"/>
                  <a:gd name="T64" fmla="*/ 0 h 21"/>
                  <a:gd name="T65" fmla="*/ 3 w 3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" h="21">
                    <a:moveTo>
                      <a:pt x="3" y="1"/>
                    </a:moveTo>
                    <a:lnTo>
                      <a:pt x="3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20"/>
                    </a:lnTo>
                    <a:lnTo>
                      <a:pt x="0" y="21"/>
                    </a:lnTo>
                    <a:lnTo>
                      <a:pt x="2" y="21"/>
                    </a:lnTo>
                    <a:lnTo>
                      <a:pt x="3" y="21"/>
                    </a:lnTo>
                    <a:lnTo>
                      <a:pt x="3" y="20"/>
                    </a:lnTo>
                    <a:lnTo>
                      <a:pt x="3" y="1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7" name="Line 76"/>
              <p:cNvSpPr>
                <a:spLocks noChangeShapeType="1"/>
              </p:cNvSpPr>
              <p:nvPr/>
            </p:nvSpPr>
            <p:spPr bwMode="auto">
              <a:xfrm>
                <a:off x="1189" y="3484"/>
                <a:ext cx="1" cy="65"/>
              </a:xfrm>
              <a:prstGeom prst="line">
                <a:avLst/>
              </a:prstGeom>
              <a:noFill/>
              <a:ln w="793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8" name="Rectangle 77"/>
              <p:cNvSpPr>
                <a:spLocks noChangeArrowheads="1"/>
              </p:cNvSpPr>
              <p:nvPr/>
            </p:nvSpPr>
            <p:spPr bwMode="auto">
              <a:xfrm>
                <a:off x="1041" y="3191"/>
                <a:ext cx="110" cy="14"/>
              </a:xfrm>
              <a:prstGeom prst="rect">
                <a:avLst/>
              </a:prstGeom>
              <a:solidFill>
                <a:srgbClr val="003F7F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89" name="Rectangle 78"/>
              <p:cNvSpPr>
                <a:spLocks noChangeArrowheads="1"/>
              </p:cNvSpPr>
              <p:nvPr/>
            </p:nvSpPr>
            <p:spPr bwMode="auto">
              <a:xfrm>
                <a:off x="1041" y="3191"/>
                <a:ext cx="110" cy="14"/>
              </a:xfrm>
              <a:prstGeom prst="rect">
                <a:avLst/>
              </a:prstGeom>
              <a:noFill/>
              <a:ln w="1588">
                <a:solidFill>
                  <a:srgbClr val="003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</p:grpSp>
        <p:grpSp>
          <p:nvGrpSpPr>
            <p:cNvPr id="17416" name="Group 79"/>
            <p:cNvGrpSpPr>
              <a:grpSpLocks/>
            </p:cNvGrpSpPr>
            <p:nvPr/>
          </p:nvGrpSpPr>
          <p:grpSpPr bwMode="auto">
            <a:xfrm>
              <a:off x="5268889" y="4305301"/>
              <a:ext cx="449263" cy="625475"/>
              <a:chOff x="3617" y="2896"/>
              <a:chExt cx="283" cy="394"/>
            </a:xfrm>
          </p:grpSpPr>
          <p:sp>
            <p:nvSpPr>
              <p:cNvPr id="17498" name="Freeform 80"/>
              <p:cNvSpPr>
                <a:spLocks/>
              </p:cNvSpPr>
              <p:nvPr/>
            </p:nvSpPr>
            <p:spPr bwMode="auto">
              <a:xfrm>
                <a:off x="3617" y="2896"/>
                <a:ext cx="283" cy="394"/>
              </a:xfrm>
              <a:custGeom>
                <a:avLst/>
                <a:gdLst>
                  <a:gd name="T0" fmla="*/ 2 w 283"/>
                  <a:gd name="T1" fmla="*/ 16 h 394"/>
                  <a:gd name="T2" fmla="*/ 10 w 283"/>
                  <a:gd name="T3" fmla="*/ 15 h 394"/>
                  <a:gd name="T4" fmla="*/ 25 w 283"/>
                  <a:gd name="T5" fmla="*/ 11 h 394"/>
                  <a:gd name="T6" fmla="*/ 45 w 283"/>
                  <a:gd name="T7" fmla="*/ 8 h 394"/>
                  <a:gd name="T8" fmla="*/ 70 w 283"/>
                  <a:gd name="T9" fmla="*/ 4 h 394"/>
                  <a:gd name="T10" fmla="*/ 99 w 283"/>
                  <a:gd name="T11" fmla="*/ 1 h 394"/>
                  <a:gd name="T12" fmla="*/ 130 w 283"/>
                  <a:gd name="T13" fmla="*/ 0 h 394"/>
                  <a:gd name="T14" fmla="*/ 166 w 283"/>
                  <a:gd name="T15" fmla="*/ 0 h 394"/>
                  <a:gd name="T16" fmla="*/ 204 w 283"/>
                  <a:gd name="T17" fmla="*/ 3 h 394"/>
                  <a:gd name="T18" fmla="*/ 244 w 283"/>
                  <a:gd name="T19" fmla="*/ 8 h 394"/>
                  <a:gd name="T20" fmla="*/ 283 w 283"/>
                  <a:gd name="T21" fmla="*/ 16 h 394"/>
                  <a:gd name="T22" fmla="*/ 283 w 283"/>
                  <a:gd name="T23" fmla="*/ 25 h 394"/>
                  <a:gd name="T24" fmla="*/ 283 w 283"/>
                  <a:gd name="T25" fmla="*/ 48 h 394"/>
                  <a:gd name="T26" fmla="*/ 283 w 283"/>
                  <a:gd name="T27" fmla="*/ 82 h 394"/>
                  <a:gd name="T28" fmla="*/ 283 w 283"/>
                  <a:gd name="T29" fmla="*/ 124 h 394"/>
                  <a:gd name="T30" fmla="*/ 283 w 283"/>
                  <a:gd name="T31" fmla="*/ 171 h 394"/>
                  <a:gd name="T32" fmla="*/ 283 w 283"/>
                  <a:gd name="T33" fmla="*/ 218 h 394"/>
                  <a:gd name="T34" fmla="*/ 283 w 283"/>
                  <a:gd name="T35" fmla="*/ 263 h 394"/>
                  <a:gd name="T36" fmla="*/ 283 w 283"/>
                  <a:gd name="T37" fmla="*/ 303 h 394"/>
                  <a:gd name="T38" fmla="*/ 283 w 283"/>
                  <a:gd name="T39" fmla="*/ 333 h 394"/>
                  <a:gd name="T40" fmla="*/ 283 w 283"/>
                  <a:gd name="T41" fmla="*/ 352 h 394"/>
                  <a:gd name="T42" fmla="*/ 283 w 283"/>
                  <a:gd name="T43" fmla="*/ 356 h 394"/>
                  <a:gd name="T44" fmla="*/ 278 w 283"/>
                  <a:gd name="T45" fmla="*/ 360 h 394"/>
                  <a:gd name="T46" fmla="*/ 266 w 283"/>
                  <a:gd name="T47" fmla="*/ 365 h 394"/>
                  <a:gd name="T48" fmla="*/ 249 w 283"/>
                  <a:gd name="T49" fmla="*/ 373 h 394"/>
                  <a:gd name="T50" fmla="*/ 225 w 283"/>
                  <a:gd name="T51" fmla="*/ 381 h 394"/>
                  <a:gd name="T52" fmla="*/ 199 w 283"/>
                  <a:gd name="T53" fmla="*/ 389 h 394"/>
                  <a:gd name="T54" fmla="*/ 167 w 283"/>
                  <a:gd name="T55" fmla="*/ 393 h 394"/>
                  <a:gd name="T56" fmla="*/ 133 w 283"/>
                  <a:gd name="T57" fmla="*/ 394 h 394"/>
                  <a:gd name="T58" fmla="*/ 96 w 283"/>
                  <a:gd name="T59" fmla="*/ 391 h 394"/>
                  <a:gd name="T60" fmla="*/ 55 w 283"/>
                  <a:gd name="T61" fmla="*/ 382 h 394"/>
                  <a:gd name="T62" fmla="*/ 14 w 283"/>
                  <a:gd name="T63" fmla="*/ 365 h 394"/>
                  <a:gd name="T64" fmla="*/ 0 w 283"/>
                  <a:gd name="T65" fmla="*/ 354 h 394"/>
                  <a:gd name="T66" fmla="*/ 0 w 283"/>
                  <a:gd name="T67" fmla="*/ 336 h 394"/>
                  <a:gd name="T68" fmla="*/ 0 w 283"/>
                  <a:gd name="T69" fmla="*/ 304 h 394"/>
                  <a:gd name="T70" fmla="*/ 0 w 283"/>
                  <a:gd name="T71" fmla="*/ 264 h 394"/>
                  <a:gd name="T72" fmla="*/ 0 w 283"/>
                  <a:gd name="T73" fmla="*/ 220 h 394"/>
                  <a:gd name="T74" fmla="*/ 0 w 283"/>
                  <a:gd name="T75" fmla="*/ 171 h 394"/>
                  <a:gd name="T76" fmla="*/ 0 w 283"/>
                  <a:gd name="T77" fmla="*/ 124 h 394"/>
                  <a:gd name="T78" fmla="*/ 0 w 283"/>
                  <a:gd name="T79" fmla="*/ 82 h 394"/>
                  <a:gd name="T80" fmla="*/ 0 w 283"/>
                  <a:gd name="T81" fmla="*/ 48 h 394"/>
                  <a:gd name="T82" fmla="*/ 0 w 283"/>
                  <a:gd name="T83" fmla="*/ 25 h 394"/>
                  <a:gd name="T84" fmla="*/ 0 w 283"/>
                  <a:gd name="T85" fmla="*/ 16 h 39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83"/>
                  <a:gd name="T130" fmla="*/ 0 h 394"/>
                  <a:gd name="T131" fmla="*/ 283 w 283"/>
                  <a:gd name="T132" fmla="*/ 394 h 394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83" h="394">
                    <a:moveTo>
                      <a:pt x="0" y="16"/>
                    </a:moveTo>
                    <a:lnTo>
                      <a:pt x="1" y="16"/>
                    </a:lnTo>
                    <a:lnTo>
                      <a:pt x="2" y="16"/>
                    </a:lnTo>
                    <a:lnTo>
                      <a:pt x="4" y="16"/>
                    </a:lnTo>
                    <a:lnTo>
                      <a:pt x="6" y="15"/>
                    </a:lnTo>
                    <a:lnTo>
                      <a:pt x="10" y="15"/>
                    </a:lnTo>
                    <a:lnTo>
                      <a:pt x="14" y="13"/>
                    </a:lnTo>
                    <a:lnTo>
                      <a:pt x="20" y="12"/>
                    </a:lnTo>
                    <a:lnTo>
                      <a:pt x="25" y="11"/>
                    </a:lnTo>
                    <a:lnTo>
                      <a:pt x="30" y="11"/>
                    </a:lnTo>
                    <a:lnTo>
                      <a:pt x="37" y="9"/>
                    </a:lnTo>
                    <a:lnTo>
                      <a:pt x="45" y="8"/>
                    </a:lnTo>
                    <a:lnTo>
                      <a:pt x="53" y="7"/>
                    </a:lnTo>
                    <a:lnTo>
                      <a:pt x="60" y="5"/>
                    </a:lnTo>
                    <a:lnTo>
                      <a:pt x="70" y="4"/>
                    </a:lnTo>
                    <a:lnTo>
                      <a:pt x="79" y="4"/>
                    </a:lnTo>
                    <a:lnTo>
                      <a:pt x="88" y="3"/>
                    </a:lnTo>
                    <a:lnTo>
                      <a:pt x="99" y="1"/>
                    </a:lnTo>
                    <a:lnTo>
                      <a:pt x="109" y="1"/>
                    </a:lnTo>
                    <a:lnTo>
                      <a:pt x="120" y="0"/>
                    </a:lnTo>
                    <a:lnTo>
                      <a:pt x="130" y="0"/>
                    </a:lnTo>
                    <a:lnTo>
                      <a:pt x="142" y="0"/>
                    </a:lnTo>
                    <a:lnTo>
                      <a:pt x="154" y="0"/>
                    </a:lnTo>
                    <a:lnTo>
                      <a:pt x="166" y="0"/>
                    </a:lnTo>
                    <a:lnTo>
                      <a:pt x="179" y="1"/>
                    </a:lnTo>
                    <a:lnTo>
                      <a:pt x="191" y="1"/>
                    </a:lnTo>
                    <a:lnTo>
                      <a:pt x="204" y="3"/>
                    </a:lnTo>
                    <a:lnTo>
                      <a:pt x="217" y="4"/>
                    </a:lnTo>
                    <a:lnTo>
                      <a:pt x="231" y="5"/>
                    </a:lnTo>
                    <a:lnTo>
                      <a:pt x="244" y="8"/>
                    </a:lnTo>
                    <a:lnTo>
                      <a:pt x="257" y="11"/>
                    </a:lnTo>
                    <a:lnTo>
                      <a:pt x="270" y="13"/>
                    </a:lnTo>
                    <a:lnTo>
                      <a:pt x="283" y="16"/>
                    </a:lnTo>
                    <a:lnTo>
                      <a:pt x="283" y="17"/>
                    </a:lnTo>
                    <a:lnTo>
                      <a:pt x="283" y="20"/>
                    </a:lnTo>
                    <a:lnTo>
                      <a:pt x="283" y="25"/>
                    </a:lnTo>
                    <a:lnTo>
                      <a:pt x="283" y="31"/>
                    </a:lnTo>
                    <a:lnTo>
                      <a:pt x="283" y="38"/>
                    </a:lnTo>
                    <a:lnTo>
                      <a:pt x="283" y="48"/>
                    </a:lnTo>
                    <a:lnTo>
                      <a:pt x="283" y="58"/>
                    </a:lnTo>
                    <a:lnTo>
                      <a:pt x="283" y="69"/>
                    </a:lnTo>
                    <a:lnTo>
                      <a:pt x="283" y="82"/>
                    </a:lnTo>
                    <a:lnTo>
                      <a:pt x="283" y="95"/>
                    </a:lnTo>
                    <a:lnTo>
                      <a:pt x="283" y="110"/>
                    </a:lnTo>
                    <a:lnTo>
                      <a:pt x="283" y="124"/>
                    </a:lnTo>
                    <a:lnTo>
                      <a:pt x="283" y="139"/>
                    </a:lnTo>
                    <a:lnTo>
                      <a:pt x="283" y="155"/>
                    </a:lnTo>
                    <a:lnTo>
                      <a:pt x="283" y="171"/>
                    </a:lnTo>
                    <a:lnTo>
                      <a:pt x="283" y="186"/>
                    </a:lnTo>
                    <a:lnTo>
                      <a:pt x="283" y="202"/>
                    </a:lnTo>
                    <a:lnTo>
                      <a:pt x="283" y="218"/>
                    </a:lnTo>
                    <a:lnTo>
                      <a:pt x="283" y="233"/>
                    </a:lnTo>
                    <a:lnTo>
                      <a:pt x="283" y="249"/>
                    </a:lnTo>
                    <a:lnTo>
                      <a:pt x="283" y="263"/>
                    </a:lnTo>
                    <a:lnTo>
                      <a:pt x="283" y="278"/>
                    </a:lnTo>
                    <a:lnTo>
                      <a:pt x="283" y="291"/>
                    </a:lnTo>
                    <a:lnTo>
                      <a:pt x="283" y="303"/>
                    </a:lnTo>
                    <a:lnTo>
                      <a:pt x="283" y="315"/>
                    </a:lnTo>
                    <a:lnTo>
                      <a:pt x="283" y="324"/>
                    </a:lnTo>
                    <a:lnTo>
                      <a:pt x="283" y="333"/>
                    </a:lnTo>
                    <a:lnTo>
                      <a:pt x="283" y="341"/>
                    </a:lnTo>
                    <a:lnTo>
                      <a:pt x="283" y="348"/>
                    </a:lnTo>
                    <a:lnTo>
                      <a:pt x="283" y="352"/>
                    </a:lnTo>
                    <a:lnTo>
                      <a:pt x="283" y="354"/>
                    </a:lnTo>
                    <a:lnTo>
                      <a:pt x="283" y="356"/>
                    </a:lnTo>
                    <a:lnTo>
                      <a:pt x="282" y="357"/>
                    </a:lnTo>
                    <a:lnTo>
                      <a:pt x="281" y="358"/>
                    </a:lnTo>
                    <a:lnTo>
                      <a:pt x="278" y="360"/>
                    </a:lnTo>
                    <a:lnTo>
                      <a:pt x="274" y="361"/>
                    </a:lnTo>
                    <a:lnTo>
                      <a:pt x="270" y="364"/>
                    </a:lnTo>
                    <a:lnTo>
                      <a:pt x="266" y="365"/>
                    </a:lnTo>
                    <a:lnTo>
                      <a:pt x="261" y="368"/>
                    </a:lnTo>
                    <a:lnTo>
                      <a:pt x="254" y="370"/>
                    </a:lnTo>
                    <a:lnTo>
                      <a:pt x="249" y="373"/>
                    </a:lnTo>
                    <a:lnTo>
                      <a:pt x="241" y="375"/>
                    </a:lnTo>
                    <a:lnTo>
                      <a:pt x="233" y="378"/>
                    </a:lnTo>
                    <a:lnTo>
                      <a:pt x="225" y="381"/>
                    </a:lnTo>
                    <a:lnTo>
                      <a:pt x="217" y="383"/>
                    </a:lnTo>
                    <a:lnTo>
                      <a:pt x="208" y="386"/>
                    </a:lnTo>
                    <a:lnTo>
                      <a:pt x="199" y="389"/>
                    </a:lnTo>
                    <a:lnTo>
                      <a:pt x="188" y="390"/>
                    </a:lnTo>
                    <a:lnTo>
                      <a:pt x="178" y="391"/>
                    </a:lnTo>
                    <a:lnTo>
                      <a:pt x="167" y="393"/>
                    </a:lnTo>
                    <a:lnTo>
                      <a:pt x="157" y="394"/>
                    </a:lnTo>
                    <a:lnTo>
                      <a:pt x="145" y="394"/>
                    </a:lnTo>
                    <a:lnTo>
                      <a:pt x="133" y="394"/>
                    </a:lnTo>
                    <a:lnTo>
                      <a:pt x="121" y="394"/>
                    </a:lnTo>
                    <a:lnTo>
                      <a:pt x="108" y="393"/>
                    </a:lnTo>
                    <a:lnTo>
                      <a:pt x="96" y="391"/>
                    </a:lnTo>
                    <a:lnTo>
                      <a:pt x="83" y="389"/>
                    </a:lnTo>
                    <a:lnTo>
                      <a:pt x="70" y="386"/>
                    </a:lnTo>
                    <a:lnTo>
                      <a:pt x="55" y="382"/>
                    </a:lnTo>
                    <a:lnTo>
                      <a:pt x="42" y="377"/>
                    </a:lnTo>
                    <a:lnTo>
                      <a:pt x="29" y="371"/>
                    </a:lnTo>
                    <a:lnTo>
                      <a:pt x="14" y="365"/>
                    </a:lnTo>
                    <a:lnTo>
                      <a:pt x="0" y="358"/>
                    </a:lnTo>
                    <a:lnTo>
                      <a:pt x="0" y="357"/>
                    </a:lnTo>
                    <a:lnTo>
                      <a:pt x="0" y="354"/>
                    </a:lnTo>
                    <a:lnTo>
                      <a:pt x="0" y="349"/>
                    </a:lnTo>
                    <a:lnTo>
                      <a:pt x="0" y="344"/>
                    </a:lnTo>
                    <a:lnTo>
                      <a:pt x="0" y="336"/>
                    </a:lnTo>
                    <a:lnTo>
                      <a:pt x="0" y="327"/>
                    </a:lnTo>
                    <a:lnTo>
                      <a:pt x="0" y="316"/>
                    </a:lnTo>
                    <a:lnTo>
                      <a:pt x="0" y="304"/>
                    </a:lnTo>
                    <a:lnTo>
                      <a:pt x="0" y="292"/>
                    </a:lnTo>
                    <a:lnTo>
                      <a:pt x="0" y="279"/>
                    </a:lnTo>
                    <a:lnTo>
                      <a:pt x="0" y="264"/>
                    </a:lnTo>
                    <a:lnTo>
                      <a:pt x="0" y="250"/>
                    </a:lnTo>
                    <a:lnTo>
                      <a:pt x="0" y="234"/>
                    </a:lnTo>
                    <a:lnTo>
                      <a:pt x="0" y="220"/>
                    </a:lnTo>
                    <a:lnTo>
                      <a:pt x="0" y="204"/>
                    </a:lnTo>
                    <a:lnTo>
                      <a:pt x="0" y="188"/>
                    </a:lnTo>
                    <a:lnTo>
                      <a:pt x="0" y="171"/>
                    </a:lnTo>
                    <a:lnTo>
                      <a:pt x="0" y="155"/>
                    </a:lnTo>
                    <a:lnTo>
                      <a:pt x="0" y="140"/>
                    </a:lnTo>
                    <a:lnTo>
                      <a:pt x="0" y="124"/>
                    </a:lnTo>
                    <a:lnTo>
                      <a:pt x="0" y="110"/>
                    </a:lnTo>
                    <a:lnTo>
                      <a:pt x="0" y="95"/>
                    </a:lnTo>
                    <a:lnTo>
                      <a:pt x="0" y="82"/>
                    </a:lnTo>
                    <a:lnTo>
                      <a:pt x="0" y="70"/>
                    </a:lnTo>
                    <a:lnTo>
                      <a:pt x="0" y="58"/>
                    </a:lnTo>
                    <a:lnTo>
                      <a:pt x="0" y="48"/>
                    </a:lnTo>
                    <a:lnTo>
                      <a:pt x="0" y="38"/>
                    </a:lnTo>
                    <a:lnTo>
                      <a:pt x="0" y="31"/>
                    </a:lnTo>
                    <a:lnTo>
                      <a:pt x="0" y="25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7F7F7F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9" name="Freeform 81"/>
              <p:cNvSpPr>
                <a:spLocks/>
              </p:cNvSpPr>
              <p:nvPr/>
            </p:nvSpPr>
            <p:spPr bwMode="auto">
              <a:xfrm>
                <a:off x="3617" y="2896"/>
                <a:ext cx="283" cy="394"/>
              </a:xfrm>
              <a:custGeom>
                <a:avLst/>
                <a:gdLst>
                  <a:gd name="T0" fmla="*/ 2 w 283"/>
                  <a:gd name="T1" fmla="*/ 16 h 394"/>
                  <a:gd name="T2" fmla="*/ 10 w 283"/>
                  <a:gd name="T3" fmla="*/ 15 h 394"/>
                  <a:gd name="T4" fmla="*/ 25 w 283"/>
                  <a:gd name="T5" fmla="*/ 11 h 394"/>
                  <a:gd name="T6" fmla="*/ 45 w 283"/>
                  <a:gd name="T7" fmla="*/ 8 h 394"/>
                  <a:gd name="T8" fmla="*/ 70 w 283"/>
                  <a:gd name="T9" fmla="*/ 4 h 394"/>
                  <a:gd name="T10" fmla="*/ 99 w 283"/>
                  <a:gd name="T11" fmla="*/ 1 h 394"/>
                  <a:gd name="T12" fmla="*/ 130 w 283"/>
                  <a:gd name="T13" fmla="*/ 0 h 394"/>
                  <a:gd name="T14" fmla="*/ 166 w 283"/>
                  <a:gd name="T15" fmla="*/ 0 h 394"/>
                  <a:gd name="T16" fmla="*/ 204 w 283"/>
                  <a:gd name="T17" fmla="*/ 3 h 394"/>
                  <a:gd name="T18" fmla="*/ 244 w 283"/>
                  <a:gd name="T19" fmla="*/ 8 h 394"/>
                  <a:gd name="T20" fmla="*/ 283 w 283"/>
                  <a:gd name="T21" fmla="*/ 16 h 394"/>
                  <a:gd name="T22" fmla="*/ 283 w 283"/>
                  <a:gd name="T23" fmla="*/ 25 h 394"/>
                  <a:gd name="T24" fmla="*/ 283 w 283"/>
                  <a:gd name="T25" fmla="*/ 48 h 394"/>
                  <a:gd name="T26" fmla="*/ 283 w 283"/>
                  <a:gd name="T27" fmla="*/ 82 h 394"/>
                  <a:gd name="T28" fmla="*/ 283 w 283"/>
                  <a:gd name="T29" fmla="*/ 124 h 394"/>
                  <a:gd name="T30" fmla="*/ 283 w 283"/>
                  <a:gd name="T31" fmla="*/ 171 h 394"/>
                  <a:gd name="T32" fmla="*/ 283 w 283"/>
                  <a:gd name="T33" fmla="*/ 218 h 394"/>
                  <a:gd name="T34" fmla="*/ 283 w 283"/>
                  <a:gd name="T35" fmla="*/ 263 h 394"/>
                  <a:gd name="T36" fmla="*/ 283 w 283"/>
                  <a:gd name="T37" fmla="*/ 303 h 394"/>
                  <a:gd name="T38" fmla="*/ 283 w 283"/>
                  <a:gd name="T39" fmla="*/ 333 h 394"/>
                  <a:gd name="T40" fmla="*/ 283 w 283"/>
                  <a:gd name="T41" fmla="*/ 352 h 394"/>
                  <a:gd name="T42" fmla="*/ 283 w 283"/>
                  <a:gd name="T43" fmla="*/ 356 h 394"/>
                  <a:gd name="T44" fmla="*/ 278 w 283"/>
                  <a:gd name="T45" fmla="*/ 360 h 394"/>
                  <a:gd name="T46" fmla="*/ 266 w 283"/>
                  <a:gd name="T47" fmla="*/ 365 h 394"/>
                  <a:gd name="T48" fmla="*/ 249 w 283"/>
                  <a:gd name="T49" fmla="*/ 373 h 394"/>
                  <a:gd name="T50" fmla="*/ 225 w 283"/>
                  <a:gd name="T51" fmla="*/ 381 h 394"/>
                  <a:gd name="T52" fmla="*/ 199 w 283"/>
                  <a:gd name="T53" fmla="*/ 389 h 394"/>
                  <a:gd name="T54" fmla="*/ 167 w 283"/>
                  <a:gd name="T55" fmla="*/ 393 h 394"/>
                  <a:gd name="T56" fmla="*/ 133 w 283"/>
                  <a:gd name="T57" fmla="*/ 394 h 394"/>
                  <a:gd name="T58" fmla="*/ 96 w 283"/>
                  <a:gd name="T59" fmla="*/ 391 h 394"/>
                  <a:gd name="T60" fmla="*/ 55 w 283"/>
                  <a:gd name="T61" fmla="*/ 382 h 394"/>
                  <a:gd name="T62" fmla="*/ 14 w 283"/>
                  <a:gd name="T63" fmla="*/ 365 h 394"/>
                  <a:gd name="T64" fmla="*/ 0 w 283"/>
                  <a:gd name="T65" fmla="*/ 354 h 394"/>
                  <a:gd name="T66" fmla="*/ 0 w 283"/>
                  <a:gd name="T67" fmla="*/ 336 h 394"/>
                  <a:gd name="T68" fmla="*/ 0 w 283"/>
                  <a:gd name="T69" fmla="*/ 304 h 394"/>
                  <a:gd name="T70" fmla="*/ 0 w 283"/>
                  <a:gd name="T71" fmla="*/ 264 h 394"/>
                  <a:gd name="T72" fmla="*/ 0 w 283"/>
                  <a:gd name="T73" fmla="*/ 220 h 394"/>
                  <a:gd name="T74" fmla="*/ 0 w 283"/>
                  <a:gd name="T75" fmla="*/ 171 h 394"/>
                  <a:gd name="T76" fmla="*/ 0 w 283"/>
                  <a:gd name="T77" fmla="*/ 124 h 394"/>
                  <a:gd name="T78" fmla="*/ 0 w 283"/>
                  <a:gd name="T79" fmla="*/ 82 h 394"/>
                  <a:gd name="T80" fmla="*/ 0 w 283"/>
                  <a:gd name="T81" fmla="*/ 48 h 394"/>
                  <a:gd name="T82" fmla="*/ 0 w 283"/>
                  <a:gd name="T83" fmla="*/ 25 h 394"/>
                  <a:gd name="T84" fmla="*/ 0 w 283"/>
                  <a:gd name="T85" fmla="*/ 16 h 39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83"/>
                  <a:gd name="T130" fmla="*/ 0 h 394"/>
                  <a:gd name="T131" fmla="*/ 283 w 283"/>
                  <a:gd name="T132" fmla="*/ 394 h 394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83" h="394">
                    <a:moveTo>
                      <a:pt x="0" y="16"/>
                    </a:moveTo>
                    <a:lnTo>
                      <a:pt x="1" y="16"/>
                    </a:lnTo>
                    <a:lnTo>
                      <a:pt x="2" y="16"/>
                    </a:lnTo>
                    <a:lnTo>
                      <a:pt x="4" y="16"/>
                    </a:lnTo>
                    <a:lnTo>
                      <a:pt x="6" y="15"/>
                    </a:lnTo>
                    <a:lnTo>
                      <a:pt x="10" y="15"/>
                    </a:lnTo>
                    <a:lnTo>
                      <a:pt x="14" y="13"/>
                    </a:lnTo>
                    <a:lnTo>
                      <a:pt x="20" y="12"/>
                    </a:lnTo>
                    <a:lnTo>
                      <a:pt x="25" y="11"/>
                    </a:lnTo>
                    <a:lnTo>
                      <a:pt x="30" y="11"/>
                    </a:lnTo>
                    <a:lnTo>
                      <a:pt x="37" y="9"/>
                    </a:lnTo>
                    <a:lnTo>
                      <a:pt x="45" y="8"/>
                    </a:lnTo>
                    <a:lnTo>
                      <a:pt x="53" y="7"/>
                    </a:lnTo>
                    <a:lnTo>
                      <a:pt x="60" y="5"/>
                    </a:lnTo>
                    <a:lnTo>
                      <a:pt x="70" y="4"/>
                    </a:lnTo>
                    <a:lnTo>
                      <a:pt x="79" y="4"/>
                    </a:lnTo>
                    <a:lnTo>
                      <a:pt x="88" y="3"/>
                    </a:lnTo>
                    <a:lnTo>
                      <a:pt x="99" y="1"/>
                    </a:lnTo>
                    <a:lnTo>
                      <a:pt x="109" y="1"/>
                    </a:lnTo>
                    <a:lnTo>
                      <a:pt x="120" y="0"/>
                    </a:lnTo>
                    <a:lnTo>
                      <a:pt x="130" y="0"/>
                    </a:lnTo>
                    <a:lnTo>
                      <a:pt x="142" y="0"/>
                    </a:lnTo>
                    <a:lnTo>
                      <a:pt x="154" y="0"/>
                    </a:lnTo>
                    <a:lnTo>
                      <a:pt x="166" y="0"/>
                    </a:lnTo>
                    <a:lnTo>
                      <a:pt x="179" y="1"/>
                    </a:lnTo>
                    <a:lnTo>
                      <a:pt x="191" y="1"/>
                    </a:lnTo>
                    <a:lnTo>
                      <a:pt x="204" y="3"/>
                    </a:lnTo>
                    <a:lnTo>
                      <a:pt x="217" y="4"/>
                    </a:lnTo>
                    <a:lnTo>
                      <a:pt x="231" y="5"/>
                    </a:lnTo>
                    <a:lnTo>
                      <a:pt x="244" y="8"/>
                    </a:lnTo>
                    <a:lnTo>
                      <a:pt x="257" y="11"/>
                    </a:lnTo>
                    <a:lnTo>
                      <a:pt x="270" y="13"/>
                    </a:lnTo>
                    <a:lnTo>
                      <a:pt x="283" y="16"/>
                    </a:lnTo>
                    <a:lnTo>
                      <a:pt x="283" y="17"/>
                    </a:lnTo>
                    <a:lnTo>
                      <a:pt x="283" y="20"/>
                    </a:lnTo>
                    <a:lnTo>
                      <a:pt x="283" y="25"/>
                    </a:lnTo>
                    <a:lnTo>
                      <a:pt x="283" y="31"/>
                    </a:lnTo>
                    <a:lnTo>
                      <a:pt x="283" y="38"/>
                    </a:lnTo>
                    <a:lnTo>
                      <a:pt x="283" y="48"/>
                    </a:lnTo>
                    <a:lnTo>
                      <a:pt x="283" y="58"/>
                    </a:lnTo>
                    <a:lnTo>
                      <a:pt x="283" y="69"/>
                    </a:lnTo>
                    <a:lnTo>
                      <a:pt x="283" y="82"/>
                    </a:lnTo>
                    <a:lnTo>
                      <a:pt x="283" y="95"/>
                    </a:lnTo>
                    <a:lnTo>
                      <a:pt x="283" y="110"/>
                    </a:lnTo>
                    <a:lnTo>
                      <a:pt x="283" y="124"/>
                    </a:lnTo>
                    <a:lnTo>
                      <a:pt x="283" y="139"/>
                    </a:lnTo>
                    <a:lnTo>
                      <a:pt x="283" y="155"/>
                    </a:lnTo>
                    <a:lnTo>
                      <a:pt x="283" y="171"/>
                    </a:lnTo>
                    <a:lnTo>
                      <a:pt x="283" y="186"/>
                    </a:lnTo>
                    <a:lnTo>
                      <a:pt x="283" y="202"/>
                    </a:lnTo>
                    <a:lnTo>
                      <a:pt x="283" y="218"/>
                    </a:lnTo>
                    <a:lnTo>
                      <a:pt x="283" y="233"/>
                    </a:lnTo>
                    <a:lnTo>
                      <a:pt x="283" y="249"/>
                    </a:lnTo>
                    <a:lnTo>
                      <a:pt x="283" y="263"/>
                    </a:lnTo>
                    <a:lnTo>
                      <a:pt x="283" y="278"/>
                    </a:lnTo>
                    <a:lnTo>
                      <a:pt x="283" y="291"/>
                    </a:lnTo>
                    <a:lnTo>
                      <a:pt x="283" y="303"/>
                    </a:lnTo>
                    <a:lnTo>
                      <a:pt x="283" y="315"/>
                    </a:lnTo>
                    <a:lnTo>
                      <a:pt x="283" y="324"/>
                    </a:lnTo>
                    <a:lnTo>
                      <a:pt x="283" y="333"/>
                    </a:lnTo>
                    <a:lnTo>
                      <a:pt x="283" y="341"/>
                    </a:lnTo>
                    <a:lnTo>
                      <a:pt x="283" y="348"/>
                    </a:lnTo>
                    <a:lnTo>
                      <a:pt x="283" y="352"/>
                    </a:lnTo>
                    <a:lnTo>
                      <a:pt x="283" y="354"/>
                    </a:lnTo>
                    <a:lnTo>
                      <a:pt x="283" y="356"/>
                    </a:lnTo>
                    <a:lnTo>
                      <a:pt x="282" y="357"/>
                    </a:lnTo>
                    <a:lnTo>
                      <a:pt x="281" y="358"/>
                    </a:lnTo>
                    <a:lnTo>
                      <a:pt x="278" y="360"/>
                    </a:lnTo>
                    <a:lnTo>
                      <a:pt x="274" y="361"/>
                    </a:lnTo>
                    <a:lnTo>
                      <a:pt x="270" y="364"/>
                    </a:lnTo>
                    <a:lnTo>
                      <a:pt x="266" y="365"/>
                    </a:lnTo>
                    <a:lnTo>
                      <a:pt x="261" y="368"/>
                    </a:lnTo>
                    <a:lnTo>
                      <a:pt x="254" y="370"/>
                    </a:lnTo>
                    <a:lnTo>
                      <a:pt x="249" y="373"/>
                    </a:lnTo>
                    <a:lnTo>
                      <a:pt x="241" y="375"/>
                    </a:lnTo>
                    <a:lnTo>
                      <a:pt x="233" y="378"/>
                    </a:lnTo>
                    <a:lnTo>
                      <a:pt x="225" y="381"/>
                    </a:lnTo>
                    <a:lnTo>
                      <a:pt x="217" y="383"/>
                    </a:lnTo>
                    <a:lnTo>
                      <a:pt x="208" y="386"/>
                    </a:lnTo>
                    <a:lnTo>
                      <a:pt x="199" y="389"/>
                    </a:lnTo>
                    <a:lnTo>
                      <a:pt x="188" y="390"/>
                    </a:lnTo>
                    <a:lnTo>
                      <a:pt x="178" y="391"/>
                    </a:lnTo>
                    <a:lnTo>
                      <a:pt x="167" y="393"/>
                    </a:lnTo>
                    <a:lnTo>
                      <a:pt x="157" y="394"/>
                    </a:lnTo>
                    <a:lnTo>
                      <a:pt x="145" y="394"/>
                    </a:lnTo>
                    <a:lnTo>
                      <a:pt x="133" y="394"/>
                    </a:lnTo>
                    <a:lnTo>
                      <a:pt x="121" y="394"/>
                    </a:lnTo>
                    <a:lnTo>
                      <a:pt x="108" y="393"/>
                    </a:lnTo>
                    <a:lnTo>
                      <a:pt x="96" y="391"/>
                    </a:lnTo>
                    <a:lnTo>
                      <a:pt x="83" y="389"/>
                    </a:lnTo>
                    <a:lnTo>
                      <a:pt x="70" y="386"/>
                    </a:lnTo>
                    <a:lnTo>
                      <a:pt x="55" y="382"/>
                    </a:lnTo>
                    <a:lnTo>
                      <a:pt x="42" y="377"/>
                    </a:lnTo>
                    <a:lnTo>
                      <a:pt x="29" y="371"/>
                    </a:lnTo>
                    <a:lnTo>
                      <a:pt x="14" y="365"/>
                    </a:lnTo>
                    <a:lnTo>
                      <a:pt x="0" y="358"/>
                    </a:lnTo>
                    <a:lnTo>
                      <a:pt x="0" y="357"/>
                    </a:lnTo>
                    <a:lnTo>
                      <a:pt x="0" y="354"/>
                    </a:lnTo>
                    <a:lnTo>
                      <a:pt x="0" y="349"/>
                    </a:lnTo>
                    <a:lnTo>
                      <a:pt x="0" y="344"/>
                    </a:lnTo>
                    <a:lnTo>
                      <a:pt x="0" y="336"/>
                    </a:lnTo>
                    <a:lnTo>
                      <a:pt x="0" y="327"/>
                    </a:lnTo>
                    <a:lnTo>
                      <a:pt x="0" y="316"/>
                    </a:lnTo>
                    <a:lnTo>
                      <a:pt x="0" y="304"/>
                    </a:lnTo>
                    <a:lnTo>
                      <a:pt x="0" y="292"/>
                    </a:lnTo>
                    <a:lnTo>
                      <a:pt x="0" y="279"/>
                    </a:lnTo>
                    <a:lnTo>
                      <a:pt x="0" y="264"/>
                    </a:lnTo>
                    <a:lnTo>
                      <a:pt x="0" y="250"/>
                    </a:lnTo>
                    <a:lnTo>
                      <a:pt x="0" y="234"/>
                    </a:lnTo>
                    <a:lnTo>
                      <a:pt x="0" y="220"/>
                    </a:lnTo>
                    <a:lnTo>
                      <a:pt x="0" y="204"/>
                    </a:lnTo>
                    <a:lnTo>
                      <a:pt x="0" y="188"/>
                    </a:lnTo>
                    <a:lnTo>
                      <a:pt x="0" y="171"/>
                    </a:lnTo>
                    <a:lnTo>
                      <a:pt x="0" y="155"/>
                    </a:lnTo>
                    <a:lnTo>
                      <a:pt x="0" y="140"/>
                    </a:lnTo>
                    <a:lnTo>
                      <a:pt x="0" y="124"/>
                    </a:lnTo>
                    <a:lnTo>
                      <a:pt x="0" y="110"/>
                    </a:lnTo>
                    <a:lnTo>
                      <a:pt x="0" y="95"/>
                    </a:lnTo>
                    <a:lnTo>
                      <a:pt x="0" y="82"/>
                    </a:lnTo>
                    <a:lnTo>
                      <a:pt x="0" y="70"/>
                    </a:lnTo>
                    <a:lnTo>
                      <a:pt x="0" y="58"/>
                    </a:lnTo>
                    <a:lnTo>
                      <a:pt x="0" y="48"/>
                    </a:lnTo>
                    <a:lnTo>
                      <a:pt x="0" y="38"/>
                    </a:lnTo>
                    <a:lnTo>
                      <a:pt x="0" y="31"/>
                    </a:lnTo>
                    <a:lnTo>
                      <a:pt x="0" y="25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0" y="16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0" name="Freeform 82"/>
              <p:cNvSpPr>
                <a:spLocks/>
              </p:cNvSpPr>
              <p:nvPr/>
            </p:nvSpPr>
            <p:spPr bwMode="auto">
              <a:xfrm>
                <a:off x="3650" y="2942"/>
                <a:ext cx="220" cy="266"/>
              </a:xfrm>
              <a:custGeom>
                <a:avLst/>
                <a:gdLst>
                  <a:gd name="T0" fmla="*/ 0 w 220"/>
                  <a:gd name="T1" fmla="*/ 240 h 266"/>
                  <a:gd name="T2" fmla="*/ 0 w 220"/>
                  <a:gd name="T3" fmla="*/ 226 h 266"/>
                  <a:gd name="T4" fmla="*/ 0 w 220"/>
                  <a:gd name="T5" fmla="*/ 205 h 266"/>
                  <a:gd name="T6" fmla="*/ 0 w 220"/>
                  <a:gd name="T7" fmla="*/ 176 h 266"/>
                  <a:gd name="T8" fmla="*/ 0 w 220"/>
                  <a:gd name="T9" fmla="*/ 144 h 266"/>
                  <a:gd name="T10" fmla="*/ 0 w 220"/>
                  <a:gd name="T11" fmla="*/ 110 h 266"/>
                  <a:gd name="T12" fmla="*/ 0 w 220"/>
                  <a:gd name="T13" fmla="*/ 77 h 266"/>
                  <a:gd name="T14" fmla="*/ 0 w 220"/>
                  <a:gd name="T15" fmla="*/ 47 h 266"/>
                  <a:gd name="T16" fmla="*/ 0 w 220"/>
                  <a:gd name="T17" fmla="*/ 23 h 266"/>
                  <a:gd name="T18" fmla="*/ 0 w 220"/>
                  <a:gd name="T19" fmla="*/ 7 h 266"/>
                  <a:gd name="T20" fmla="*/ 0 w 220"/>
                  <a:gd name="T21" fmla="*/ 0 h 266"/>
                  <a:gd name="T22" fmla="*/ 6 w 220"/>
                  <a:gd name="T23" fmla="*/ 0 h 266"/>
                  <a:gd name="T24" fmla="*/ 21 w 220"/>
                  <a:gd name="T25" fmla="*/ 0 h 266"/>
                  <a:gd name="T26" fmla="*/ 43 w 220"/>
                  <a:gd name="T27" fmla="*/ 0 h 266"/>
                  <a:gd name="T28" fmla="*/ 70 w 220"/>
                  <a:gd name="T29" fmla="*/ 0 h 266"/>
                  <a:gd name="T30" fmla="*/ 100 w 220"/>
                  <a:gd name="T31" fmla="*/ 0 h 266"/>
                  <a:gd name="T32" fmla="*/ 130 w 220"/>
                  <a:gd name="T33" fmla="*/ 0 h 266"/>
                  <a:gd name="T34" fmla="*/ 161 w 220"/>
                  <a:gd name="T35" fmla="*/ 0 h 266"/>
                  <a:gd name="T36" fmla="*/ 186 w 220"/>
                  <a:gd name="T37" fmla="*/ 0 h 266"/>
                  <a:gd name="T38" fmla="*/ 205 w 220"/>
                  <a:gd name="T39" fmla="*/ 0 h 266"/>
                  <a:gd name="T40" fmla="*/ 217 w 220"/>
                  <a:gd name="T41" fmla="*/ 0 h 266"/>
                  <a:gd name="T42" fmla="*/ 220 w 220"/>
                  <a:gd name="T43" fmla="*/ 2 h 266"/>
                  <a:gd name="T44" fmla="*/ 220 w 220"/>
                  <a:gd name="T45" fmla="*/ 11 h 266"/>
                  <a:gd name="T46" fmla="*/ 220 w 220"/>
                  <a:gd name="T47" fmla="*/ 31 h 266"/>
                  <a:gd name="T48" fmla="*/ 220 w 220"/>
                  <a:gd name="T49" fmla="*/ 57 h 266"/>
                  <a:gd name="T50" fmla="*/ 220 w 220"/>
                  <a:gd name="T51" fmla="*/ 88 h 266"/>
                  <a:gd name="T52" fmla="*/ 220 w 220"/>
                  <a:gd name="T53" fmla="*/ 122 h 266"/>
                  <a:gd name="T54" fmla="*/ 220 w 220"/>
                  <a:gd name="T55" fmla="*/ 155 h 266"/>
                  <a:gd name="T56" fmla="*/ 220 w 220"/>
                  <a:gd name="T57" fmla="*/ 187 h 266"/>
                  <a:gd name="T58" fmla="*/ 220 w 220"/>
                  <a:gd name="T59" fmla="*/ 213 h 266"/>
                  <a:gd name="T60" fmla="*/ 220 w 220"/>
                  <a:gd name="T61" fmla="*/ 232 h 266"/>
                  <a:gd name="T62" fmla="*/ 220 w 220"/>
                  <a:gd name="T63" fmla="*/ 242 h 266"/>
                  <a:gd name="T64" fmla="*/ 211 w 220"/>
                  <a:gd name="T65" fmla="*/ 248 h 266"/>
                  <a:gd name="T66" fmla="*/ 192 w 220"/>
                  <a:gd name="T67" fmla="*/ 254 h 266"/>
                  <a:gd name="T68" fmla="*/ 171 w 220"/>
                  <a:gd name="T69" fmla="*/ 259 h 266"/>
                  <a:gd name="T70" fmla="*/ 149 w 220"/>
                  <a:gd name="T71" fmla="*/ 263 h 266"/>
                  <a:gd name="T72" fmla="*/ 124 w 220"/>
                  <a:gd name="T73" fmla="*/ 266 h 266"/>
                  <a:gd name="T74" fmla="*/ 99 w 220"/>
                  <a:gd name="T75" fmla="*/ 266 h 266"/>
                  <a:gd name="T76" fmla="*/ 74 w 220"/>
                  <a:gd name="T77" fmla="*/ 265 h 266"/>
                  <a:gd name="T78" fmla="*/ 51 w 220"/>
                  <a:gd name="T79" fmla="*/ 262 h 266"/>
                  <a:gd name="T80" fmla="*/ 30 w 220"/>
                  <a:gd name="T81" fmla="*/ 257 h 266"/>
                  <a:gd name="T82" fmla="*/ 13 w 220"/>
                  <a:gd name="T83" fmla="*/ 251 h 266"/>
                  <a:gd name="T84" fmla="*/ 0 w 220"/>
                  <a:gd name="T85" fmla="*/ 242 h 26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20"/>
                  <a:gd name="T130" fmla="*/ 0 h 266"/>
                  <a:gd name="T131" fmla="*/ 220 w 220"/>
                  <a:gd name="T132" fmla="*/ 266 h 26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20" h="266">
                    <a:moveTo>
                      <a:pt x="0" y="242"/>
                    </a:moveTo>
                    <a:lnTo>
                      <a:pt x="0" y="242"/>
                    </a:lnTo>
                    <a:lnTo>
                      <a:pt x="0" y="240"/>
                    </a:lnTo>
                    <a:lnTo>
                      <a:pt x="0" y="237"/>
                    </a:lnTo>
                    <a:lnTo>
                      <a:pt x="0" y="232"/>
                    </a:lnTo>
                    <a:lnTo>
                      <a:pt x="0" y="226"/>
                    </a:lnTo>
                    <a:lnTo>
                      <a:pt x="0" y="220"/>
                    </a:lnTo>
                    <a:lnTo>
                      <a:pt x="0" y="213"/>
                    </a:lnTo>
                    <a:lnTo>
                      <a:pt x="0" y="205"/>
                    </a:lnTo>
                    <a:lnTo>
                      <a:pt x="0" y="196"/>
                    </a:lnTo>
                    <a:lnTo>
                      <a:pt x="0" y="187"/>
                    </a:lnTo>
                    <a:lnTo>
                      <a:pt x="0" y="176"/>
                    </a:lnTo>
                    <a:lnTo>
                      <a:pt x="0" y="166"/>
                    </a:lnTo>
                    <a:lnTo>
                      <a:pt x="0" y="155"/>
                    </a:lnTo>
                    <a:lnTo>
                      <a:pt x="0" y="144"/>
                    </a:lnTo>
                    <a:lnTo>
                      <a:pt x="0" y="133"/>
                    </a:lnTo>
                    <a:lnTo>
                      <a:pt x="0" y="122"/>
                    </a:lnTo>
                    <a:lnTo>
                      <a:pt x="0" y="110"/>
                    </a:lnTo>
                    <a:lnTo>
                      <a:pt x="0" y="99"/>
                    </a:lnTo>
                    <a:lnTo>
                      <a:pt x="0" y="88"/>
                    </a:lnTo>
                    <a:lnTo>
                      <a:pt x="0" y="77"/>
                    </a:lnTo>
                    <a:lnTo>
                      <a:pt x="0" y="66"/>
                    </a:lnTo>
                    <a:lnTo>
                      <a:pt x="0" y="57"/>
                    </a:lnTo>
                    <a:lnTo>
                      <a:pt x="0" y="47"/>
                    </a:lnTo>
                    <a:lnTo>
                      <a:pt x="0" y="39"/>
                    </a:lnTo>
                    <a:lnTo>
                      <a:pt x="0" y="31"/>
                    </a:lnTo>
                    <a:lnTo>
                      <a:pt x="0" y="23"/>
                    </a:lnTo>
                    <a:lnTo>
                      <a:pt x="0" y="16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4" y="0"/>
                    </a:lnTo>
                    <a:lnTo>
                      <a:pt x="21" y="0"/>
                    </a:lnTo>
                    <a:lnTo>
                      <a:pt x="27" y="0"/>
                    </a:lnTo>
                    <a:lnTo>
                      <a:pt x="34" y="0"/>
                    </a:lnTo>
                    <a:lnTo>
                      <a:pt x="43" y="0"/>
                    </a:lnTo>
                    <a:lnTo>
                      <a:pt x="51" y="0"/>
                    </a:lnTo>
                    <a:lnTo>
                      <a:pt x="60" y="0"/>
                    </a:lnTo>
                    <a:lnTo>
                      <a:pt x="70" y="0"/>
                    </a:lnTo>
                    <a:lnTo>
                      <a:pt x="80" y="0"/>
                    </a:lnTo>
                    <a:lnTo>
                      <a:pt x="89" y="0"/>
                    </a:lnTo>
                    <a:lnTo>
                      <a:pt x="100" y="0"/>
                    </a:lnTo>
                    <a:lnTo>
                      <a:pt x="111" y="0"/>
                    </a:lnTo>
                    <a:lnTo>
                      <a:pt x="121" y="0"/>
                    </a:lnTo>
                    <a:lnTo>
                      <a:pt x="130" y="0"/>
                    </a:lnTo>
                    <a:lnTo>
                      <a:pt x="141" y="0"/>
                    </a:lnTo>
                    <a:lnTo>
                      <a:pt x="150" y="0"/>
                    </a:lnTo>
                    <a:lnTo>
                      <a:pt x="161" y="0"/>
                    </a:lnTo>
                    <a:lnTo>
                      <a:pt x="169" y="0"/>
                    </a:lnTo>
                    <a:lnTo>
                      <a:pt x="178" y="0"/>
                    </a:lnTo>
                    <a:lnTo>
                      <a:pt x="186" y="0"/>
                    </a:lnTo>
                    <a:lnTo>
                      <a:pt x="194" y="0"/>
                    </a:lnTo>
                    <a:lnTo>
                      <a:pt x="200" y="0"/>
                    </a:lnTo>
                    <a:lnTo>
                      <a:pt x="205" y="0"/>
                    </a:lnTo>
                    <a:lnTo>
                      <a:pt x="211" y="0"/>
                    </a:lnTo>
                    <a:lnTo>
                      <a:pt x="215" y="0"/>
                    </a:lnTo>
                    <a:lnTo>
                      <a:pt x="217" y="0"/>
                    </a:lnTo>
                    <a:lnTo>
                      <a:pt x="220" y="0"/>
                    </a:lnTo>
                    <a:lnTo>
                      <a:pt x="220" y="2"/>
                    </a:lnTo>
                    <a:lnTo>
                      <a:pt x="220" y="3"/>
                    </a:lnTo>
                    <a:lnTo>
                      <a:pt x="220" y="7"/>
                    </a:lnTo>
                    <a:lnTo>
                      <a:pt x="220" y="11"/>
                    </a:lnTo>
                    <a:lnTo>
                      <a:pt x="220" y="16"/>
                    </a:lnTo>
                    <a:lnTo>
                      <a:pt x="220" y="23"/>
                    </a:lnTo>
                    <a:lnTo>
                      <a:pt x="220" y="31"/>
                    </a:lnTo>
                    <a:lnTo>
                      <a:pt x="220" y="39"/>
                    </a:lnTo>
                    <a:lnTo>
                      <a:pt x="220" y="47"/>
                    </a:lnTo>
                    <a:lnTo>
                      <a:pt x="220" y="57"/>
                    </a:lnTo>
                    <a:lnTo>
                      <a:pt x="220" y="66"/>
                    </a:lnTo>
                    <a:lnTo>
                      <a:pt x="220" y="77"/>
                    </a:lnTo>
                    <a:lnTo>
                      <a:pt x="220" y="88"/>
                    </a:lnTo>
                    <a:lnTo>
                      <a:pt x="220" y="99"/>
                    </a:lnTo>
                    <a:lnTo>
                      <a:pt x="220" y="110"/>
                    </a:lnTo>
                    <a:lnTo>
                      <a:pt x="220" y="122"/>
                    </a:lnTo>
                    <a:lnTo>
                      <a:pt x="220" y="133"/>
                    </a:lnTo>
                    <a:lnTo>
                      <a:pt x="220" y="144"/>
                    </a:lnTo>
                    <a:lnTo>
                      <a:pt x="220" y="155"/>
                    </a:lnTo>
                    <a:lnTo>
                      <a:pt x="220" y="166"/>
                    </a:lnTo>
                    <a:lnTo>
                      <a:pt x="220" y="176"/>
                    </a:lnTo>
                    <a:lnTo>
                      <a:pt x="220" y="187"/>
                    </a:lnTo>
                    <a:lnTo>
                      <a:pt x="220" y="196"/>
                    </a:lnTo>
                    <a:lnTo>
                      <a:pt x="220" y="205"/>
                    </a:lnTo>
                    <a:lnTo>
                      <a:pt x="220" y="213"/>
                    </a:lnTo>
                    <a:lnTo>
                      <a:pt x="220" y="220"/>
                    </a:lnTo>
                    <a:lnTo>
                      <a:pt x="220" y="226"/>
                    </a:lnTo>
                    <a:lnTo>
                      <a:pt x="220" y="232"/>
                    </a:lnTo>
                    <a:lnTo>
                      <a:pt x="220" y="237"/>
                    </a:lnTo>
                    <a:lnTo>
                      <a:pt x="220" y="240"/>
                    </a:lnTo>
                    <a:lnTo>
                      <a:pt x="220" y="242"/>
                    </a:lnTo>
                    <a:lnTo>
                      <a:pt x="216" y="245"/>
                    </a:lnTo>
                    <a:lnTo>
                      <a:pt x="211" y="248"/>
                    </a:lnTo>
                    <a:lnTo>
                      <a:pt x="205" y="250"/>
                    </a:lnTo>
                    <a:lnTo>
                      <a:pt x="199" y="253"/>
                    </a:lnTo>
                    <a:lnTo>
                      <a:pt x="192" y="254"/>
                    </a:lnTo>
                    <a:lnTo>
                      <a:pt x="186" y="257"/>
                    </a:lnTo>
                    <a:lnTo>
                      <a:pt x="179" y="258"/>
                    </a:lnTo>
                    <a:lnTo>
                      <a:pt x="171" y="259"/>
                    </a:lnTo>
                    <a:lnTo>
                      <a:pt x="165" y="262"/>
                    </a:lnTo>
                    <a:lnTo>
                      <a:pt x="157" y="262"/>
                    </a:lnTo>
                    <a:lnTo>
                      <a:pt x="149" y="263"/>
                    </a:lnTo>
                    <a:lnTo>
                      <a:pt x="141" y="265"/>
                    </a:lnTo>
                    <a:lnTo>
                      <a:pt x="132" y="265"/>
                    </a:lnTo>
                    <a:lnTo>
                      <a:pt x="124" y="266"/>
                    </a:lnTo>
                    <a:lnTo>
                      <a:pt x="116" y="266"/>
                    </a:lnTo>
                    <a:lnTo>
                      <a:pt x="107" y="266"/>
                    </a:lnTo>
                    <a:lnTo>
                      <a:pt x="99" y="266"/>
                    </a:lnTo>
                    <a:lnTo>
                      <a:pt x="91" y="266"/>
                    </a:lnTo>
                    <a:lnTo>
                      <a:pt x="82" y="266"/>
                    </a:lnTo>
                    <a:lnTo>
                      <a:pt x="74" y="265"/>
                    </a:lnTo>
                    <a:lnTo>
                      <a:pt x="66" y="265"/>
                    </a:lnTo>
                    <a:lnTo>
                      <a:pt x="58" y="263"/>
                    </a:lnTo>
                    <a:lnTo>
                      <a:pt x="51" y="262"/>
                    </a:lnTo>
                    <a:lnTo>
                      <a:pt x="43" y="261"/>
                    </a:lnTo>
                    <a:lnTo>
                      <a:pt x="37" y="259"/>
                    </a:lnTo>
                    <a:lnTo>
                      <a:pt x="30" y="257"/>
                    </a:lnTo>
                    <a:lnTo>
                      <a:pt x="23" y="255"/>
                    </a:lnTo>
                    <a:lnTo>
                      <a:pt x="18" y="253"/>
                    </a:lnTo>
                    <a:lnTo>
                      <a:pt x="13" y="251"/>
                    </a:lnTo>
                    <a:lnTo>
                      <a:pt x="8" y="249"/>
                    </a:lnTo>
                    <a:lnTo>
                      <a:pt x="4" y="246"/>
                    </a:lnTo>
                    <a:lnTo>
                      <a:pt x="0" y="242"/>
                    </a:lnTo>
                    <a:close/>
                  </a:path>
                </a:pathLst>
              </a:custGeom>
              <a:solidFill>
                <a:srgbClr val="00FF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1" name="Freeform 83"/>
              <p:cNvSpPr>
                <a:spLocks/>
              </p:cNvSpPr>
              <p:nvPr/>
            </p:nvSpPr>
            <p:spPr bwMode="auto">
              <a:xfrm>
                <a:off x="3650" y="2942"/>
                <a:ext cx="220" cy="266"/>
              </a:xfrm>
              <a:custGeom>
                <a:avLst/>
                <a:gdLst>
                  <a:gd name="T0" fmla="*/ 0 w 220"/>
                  <a:gd name="T1" fmla="*/ 240 h 266"/>
                  <a:gd name="T2" fmla="*/ 0 w 220"/>
                  <a:gd name="T3" fmla="*/ 226 h 266"/>
                  <a:gd name="T4" fmla="*/ 0 w 220"/>
                  <a:gd name="T5" fmla="*/ 205 h 266"/>
                  <a:gd name="T6" fmla="*/ 0 w 220"/>
                  <a:gd name="T7" fmla="*/ 176 h 266"/>
                  <a:gd name="T8" fmla="*/ 0 w 220"/>
                  <a:gd name="T9" fmla="*/ 144 h 266"/>
                  <a:gd name="T10" fmla="*/ 0 w 220"/>
                  <a:gd name="T11" fmla="*/ 110 h 266"/>
                  <a:gd name="T12" fmla="*/ 0 w 220"/>
                  <a:gd name="T13" fmla="*/ 77 h 266"/>
                  <a:gd name="T14" fmla="*/ 0 w 220"/>
                  <a:gd name="T15" fmla="*/ 47 h 266"/>
                  <a:gd name="T16" fmla="*/ 0 w 220"/>
                  <a:gd name="T17" fmla="*/ 23 h 266"/>
                  <a:gd name="T18" fmla="*/ 0 w 220"/>
                  <a:gd name="T19" fmla="*/ 7 h 266"/>
                  <a:gd name="T20" fmla="*/ 0 w 220"/>
                  <a:gd name="T21" fmla="*/ 0 h 266"/>
                  <a:gd name="T22" fmla="*/ 6 w 220"/>
                  <a:gd name="T23" fmla="*/ 0 h 266"/>
                  <a:gd name="T24" fmla="*/ 21 w 220"/>
                  <a:gd name="T25" fmla="*/ 0 h 266"/>
                  <a:gd name="T26" fmla="*/ 43 w 220"/>
                  <a:gd name="T27" fmla="*/ 0 h 266"/>
                  <a:gd name="T28" fmla="*/ 70 w 220"/>
                  <a:gd name="T29" fmla="*/ 0 h 266"/>
                  <a:gd name="T30" fmla="*/ 100 w 220"/>
                  <a:gd name="T31" fmla="*/ 0 h 266"/>
                  <a:gd name="T32" fmla="*/ 130 w 220"/>
                  <a:gd name="T33" fmla="*/ 0 h 266"/>
                  <a:gd name="T34" fmla="*/ 161 w 220"/>
                  <a:gd name="T35" fmla="*/ 0 h 266"/>
                  <a:gd name="T36" fmla="*/ 186 w 220"/>
                  <a:gd name="T37" fmla="*/ 0 h 266"/>
                  <a:gd name="T38" fmla="*/ 205 w 220"/>
                  <a:gd name="T39" fmla="*/ 0 h 266"/>
                  <a:gd name="T40" fmla="*/ 217 w 220"/>
                  <a:gd name="T41" fmla="*/ 0 h 266"/>
                  <a:gd name="T42" fmla="*/ 220 w 220"/>
                  <a:gd name="T43" fmla="*/ 2 h 266"/>
                  <a:gd name="T44" fmla="*/ 220 w 220"/>
                  <a:gd name="T45" fmla="*/ 11 h 266"/>
                  <a:gd name="T46" fmla="*/ 220 w 220"/>
                  <a:gd name="T47" fmla="*/ 31 h 266"/>
                  <a:gd name="T48" fmla="*/ 220 w 220"/>
                  <a:gd name="T49" fmla="*/ 57 h 266"/>
                  <a:gd name="T50" fmla="*/ 220 w 220"/>
                  <a:gd name="T51" fmla="*/ 88 h 266"/>
                  <a:gd name="T52" fmla="*/ 220 w 220"/>
                  <a:gd name="T53" fmla="*/ 122 h 266"/>
                  <a:gd name="T54" fmla="*/ 220 w 220"/>
                  <a:gd name="T55" fmla="*/ 155 h 266"/>
                  <a:gd name="T56" fmla="*/ 220 w 220"/>
                  <a:gd name="T57" fmla="*/ 187 h 266"/>
                  <a:gd name="T58" fmla="*/ 220 w 220"/>
                  <a:gd name="T59" fmla="*/ 213 h 266"/>
                  <a:gd name="T60" fmla="*/ 220 w 220"/>
                  <a:gd name="T61" fmla="*/ 232 h 266"/>
                  <a:gd name="T62" fmla="*/ 220 w 220"/>
                  <a:gd name="T63" fmla="*/ 242 h 266"/>
                  <a:gd name="T64" fmla="*/ 211 w 220"/>
                  <a:gd name="T65" fmla="*/ 248 h 266"/>
                  <a:gd name="T66" fmla="*/ 192 w 220"/>
                  <a:gd name="T67" fmla="*/ 254 h 266"/>
                  <a:gd name="T68" fmla="*/ 171 w 220"/>
                  <a:gd name="T69" fmla="*/ 259 h 266"/>
                  <a:gd name="T70" fmla="*/ 149 w 220"/>
                  <a:gd name="T71" fmla="*/ 263 h 266"/>
                  <a:gd name="T72" fmla="*/ 124 w 220"/>
                  <a:gd name="T73" fmla="*/ 266 h 266"/>
                  <a:gd name="T74" fmla="*/ 99 w 220"/>
                  <a:gd name="T75" fmla="*/ 266 h 266"/>
                  <a:gd name="T76" fmla="*/ 74 w 220"/>
                  <a:gd name="T77" fmla="*/ 265 h 266"/>
                  <a:gd name="T78" fmla="*/ 51 w 220"/>
                  <a:gd name="T79" fmla="*/ 262 h 266"/>
                  <a:gd name="T80" fmla="*/ 30 w 220"/>
                  <a:gd name="T81" fmla="*/ 257 h 266"/>
                  <a:gd name="T82" fmla="*/ 13 w 220"/>
                  <a:gd name="T83" fmla="*/ 251 h 266"/>
                  <a:gd name="T84" fmla="*/ 0 w 220"/>
                  <a:gd name="T85" fmla="*/ 242 h 26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20"/>
                  <a:gd name="T130" fmla="*/ 0 h 266"/>
                  <a:gd name="T131" fmla="*/ 220 w 220"/>
                  <a:gd name="T132" fmla="*/ 266 h 26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20" h="266">
                    <a:moveTo>
                      <a:pt x="0" y="242"/>
                    </a:moveTo>
                    <a:lnTo>
                      <a:pt x="0" y="242"/>
                    </a:lnTo>
                    <a:lnTo>
                      <a:pt x="0" y="240"/>
                    </a:lnTo>
                    <a:lnTo>
                      <a:pt x="0" y="237"/>
                    </a:lnTo>
                    <a:lnTo>
                      <a:pt x="0" y="232"/>
                    </a:lnTo>
                    <a:lnTo>
                      <a:pt x="0" y="226"/>
                    </a:lnTo>
                    <a:lnTo>
                      <a:pt x="0" y="220"/>
                    </a:lnTo>
                    <a:lnTo>
                      <a:pt x="0" y="213"/>
                    </a:lnTo>
                    <a:lnTo>
                      <a:pt x="0" y="205"/>
                    </a:lnTo>
                    <a:lnTo>
                      <a:pt x="0" y="196"/>
                    </a:lnTo>
                    <a:lnTo>
                      <a:pt x="0" y="187"/>
                    </a:lnTo>
                    <a:lnTo>
                      <a:pt x="0" y="176"/>
                    </a:lnTo>
                    <a:lnTo>
                      <a:pt x="0" y="166"/>
                    </a:lnTo>
                    <a:lnTo>
                      <a:pt x="0" y="155"/>
                    </a:lnTo>
                    <a:lnTo>
                      <a:pt x="0" y="144"/>
                    </a:lnTo>
                    <a:lnTo>
                      <a:pt x="0" y="133"/>
                    </a:lnTo>
                    <a:lnTo>
                      <a:pt x="0" y="122"/>
                    </a:lnTo>
                    <a:lnTo>
                      <a:pt x="0" y="110"/>
                    </a:lnTo>
                    <a:lnTo>
                      <a:pt x="0" y="99"/>
                    </a:lnTo>
                    <a:lnTo>
                      <a:pt x="0" y="88"/>
                    </a:lnTo>
                    <a:lnTo>
                      <a:pt x="0" y="77"/>
                    </a:lnTo>
                    <a:lnTo>
                      <a:pt x="0" y="66"/>
                    </a:lnTo>
                    <a:lnTo>
                      <a:pt x="0" y="57"/>
                    </a:lnTo>
                    <a:lnTo>
                      <a:pt x="0" y="47"/>
                    </a:lnTo>
                    <a:lnTo>
                      <a:pt x="0" y="39"/>
                    </a:lnTo>
                    <a:lnTo>
                      <a:pt x="0" y="31"/>
                    </a:lnTo>
                    <a:lnTo>
                      <a:pt x="0" y="23"/>
                    </a:lnTo>
                    <a:lnTo>
                      <a:pt x="0" y="16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4" y="0"/>
                    </a:lnTo>
                    <a:lnTo>
                      <a:pt x="21" y="0"/>
                    </a:lnTo>
                    <a:lnTo>
                      <a:pt x="27" y="0"/>
                    </a:lnTo>
                    <a:lnTo>
                      <a:pt x="34" y="0"/>
                    </a:lnTo>
                    <a:lnTo>
                      <a:pt x="43" y="0"/>
                    </a:lnTo>
                    <a:lnTo>
                      <a:pt x="51" y="0"/>
                    </a:lnTo>
                    <a:lnTo>
                      <a:pt x="60" y="0"/>
                    </a:lnTo>
                    <a:lnTo>
                      <a:pt x="70" y="0"/>
                    </a:lnTo>
                    <a:lnTo>
                      <a:pt x="80" y="0"/>
                    </a:lnTo>
                    <a:lnTo>
                      <a:pt x="89" y="0"/>
                    </a:lnTo>
                    <a:lnTo>
                      <a:pt x="100" y="0"/>
                    </a:lnTo>
                    <a:lnTo>
                      <a:pt x="111" y="0"/>
                    </a:lnTo>
                    <a:lnTo>
                      <a:pt x="121" y="0"/>
                    </a:lnTo>
                    <a:lnTo>
                      <a:pt x="130" y="0"/>
                    </a:lnTo>
                    <a:lnTo>
                      <a:pt x="141" y="0"/>
                    </a:lnTo>
                    <a:lnTo>
                      <a:pt x="150" y="0"/>
                    </a:lnTo>
                    <a:lnTo>
                      <a:pt x="161" y="0"/>
                    </a:lnTo>
                    <a:lnTo>
                      <a:pt x="169" y="0"/>
                    </a:lnTo>
                    <a:lnTo>
                      <a:pt x="178" y="0"/>
                    </a:lnTo>
                    <a:lnTo>
                      <a:pt x="186" y="0"/>
                    </a:lnTo>
                    <a:lnTo>
                      <a:pt x="194" y="0"/>
                    </a:lnTo>
                    <a:lnTo>
                      <a:pt x="200" y="0"/>
                    </a:lnTo>
                    <a:lnTo>
                      <a:pt x="205" y="0"/>
                    </a:lnTo>
                    <a:lnTo>
                      <a:pt x="211" y="0"/>
                    </a:lnTo>
                    <a:lnTo>
                      <a:pt x="215" y="0"/>
                    </a:lnTo>
                    <a:lnTo>
                      <a:pt x="217" y="0"/>
                    </a:lnTo>
                    <a:lnTo>
                      <a:pt x="220" y="0"/>
                    </a:lnTo>
                    <a:lnTo>
                      <a:pt x="220" y="2"/>
                    </a:lnTo>
                    <a:lnTo>
                      <a:pt x="220" y="3"/>
                    </a:lnTo>
                    <a:lnTo>
                      <a:pt x="220" y="7"/>
                    </a:lnTo>
                    <a:lnTo>
                      <a:pt x="220" y="11"/>
                    </a:lnTo>
                    <a:lnTo>
                      <a:pt x="220" y="16"/>
                    </a:lnTo>
                    <a:lnTo>
                      <a:pt x="220" y="23"/>
                    </a:lnTo>
                    <a:lnTo>
                      <a:pt x="220" y="31"/>
                    </a:lnTo>
                    <a:lnTo>
                      <a:pt x="220" y="39"/>
                    </a:lnTo>
                    <a:lnTo>
                      <a:pt x="220" y="47"/>
                    </a:lnTo>
                    <a:lnTo>
                      <a:pt x="220" y="57"/>
                    </a:lnTo>
                    <a:lnTo>
                      <a:pt x="220" y="66"/>
                    </a:lnTo>
                    <a:lnTo>
                      <a:pt x="220" y="77"/>
                    </a:lnTo>
                    <a:lnTo>
                      <a:pt x="220" y="88"/>
                    </a:lnTo>
                    <a:lnTo>
                      <a:pt x="220" y="99"/>
                    </a:lnTo>
                    <a:lnTo>
                      <a:pt x="220" y="110"/>
                    </a:lnTo>
                    <a:lnTo>
                      <a:pt x="220" y="122"/>
                    </a:lnTo>
                    <a:lnTo>
                      <a:pt x="220" y="133"/>
                    </a:lnTo>
                    <a:lnTo>
                      <a:pt x="220" y="144"/>
                    </a:lnTo>
                    <a:lnTo>
                      <a:pt x="220" y="155"/>
                    </a:lnTo>
                    <a:lnTo>
                      <a:pt x="220" y="166"/>
                    </a:lnTo>
                    <a:lnTo>
                      <a:pt x="220" y="176"/>
                    </a:lnTo>
                    <a:lnTo>
                      <a:pt x="220" y="187"/>
                    </a:lnTo>
                    <a:lnTo>
                      <a:pt x="220" y="196"/>
                    </a:lnTo>
                    <a:lnTo>
                      <a:pt x="220" y="205"/>
                    </a:lnTo>
                    <a:lnTo>
                      <a:pt x="220" y="213"/>
                    </a:lnTo>
                    <a:lnTo>
                      <a:pt x="220" y="220"/>
                    </a:lnTo>
                    <a:lnTo>
                      <a:pt x="220" y="226"/>
                    </a:lnTo>
                    <a:lnTo>
                      <a:pt x="220" y="232"/>
                    </a:lnTo>
                    <a:lnTo>
                      <a:pt x="220" y="237"/>
                    </a:lnTo>
                    <a:lnTo>
                      <a:pt x="220" y="240"/>
                    </a:lnTo>
                    <a:lnTo>
                      <a:pt x="220" y="242"/>
                    </a:lnTo>
                    <a:lnTo>
                      <a:pt x="216" y="245"/>
                    </a:lnTo>
                    <a:lnTo>
                      <a:pt x="211" y="248"/>
                    </a:lnTo>
                    <a:lnTo>
                      <a:pt x="205" y="250"/>
                    </a:lnTo>
                    <a:lnTo>
                      <a:pt x="199" y="253"/>
                    </a:lnTo>
                    <a:lnTo>
                      <a:pt x="192" y="254"/>
                    </a:lnTo>
                    <a:lnTo>
                      <a:pt x="186" y="257"/>
                    </a:lnTo>
                    <a:lnTo>
                      <a:pt x="179" y="258"/>
                    </a:lnTo>
                    <a:lnTo>
                      <a:pt x="171" y="259"/>
                    </a:lnTo>
                    <a:lnTo>
                      <a:pt x="165" y="262"/>
                    </a:lnTo>
                    <a:lnTo>
                      <a:pt x="157" y="262"/>
                    </a:lnTo>
                    <a:lnTo>
                      <a:pt x="149" y="263"/>
                    </a:lnTo>
                    <a:lnTo>
                      <a:pt x="141" y="265"/>
                    </a:lnTo>
                    <a:lnTo>
                      <a:pt x="132" y="265"/>
                    </a:lnTo>
                    <a:lnTo>
                      <a:pt x="124" y="266"/>
                    </a:lnTo>
                    <a:lnTo>
                      <a:pt x="116" y="266"/>
                    </a:lnTo>
                    <a:lnTo>
                      <a:pt x="107" y="266"/>
                    </a:lnTo>
                    <a:lnTo>
                      <a:pt x="99" y="266"/>
                    </a:lnTo>
                    <a:lnTo>
                      <a:pt x="91" y="266"/>
                    </a:lnTo>
                    <a:lnTo>
                      <a:pt x="82" y="266"/>
                    </a:lnTo>
                    <a:lnTo>
                      <a:pt x="74" y="265"/>
                    </a:lnTo>
                    <a:lnTo>
                      <a:pt x="66" y="265"/>
                    </a:lnTo>
                    <a:lnTo>
                      <a:pt x="58" y="263"/>
                    </a:lnTo>
                    <a:lnTo>
                      <a:pt x="51" y="262"/>
                    </a:lnTo>
                    <a:lnTo>
                      <a:pt x="43" y="261"/>
                    </a:lnTo>
                    <a:lnTo>
                      <a:pt x="37" y="259"/>
                    </a:lnTo>
                    <a:lnTo>
                      <a:pt x="30" y="257"/>
                    </a:lnTo>
                    <a:lnTo>
                      <a:pt x="23" y="255"/>
                    </a:lnTo>
                    <a:lnTo>
                      <a:pt x="18" y="253"/>
                    </a:lnTo>
                    <a:lnTo>
                      <a:pt x="13" y="251"/>
                    </a:lnTo>
                    <a:lnTo>
                      <a:pt x="8" y="249"/>
                    </a:lnTo>
                    <a:lnTo>
                      <a:pt x="4" y="246"/>
                    </a:lnTo>
                    <a:lnTo>
                      <a:pt x="0" y="242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2" name="Oval 84"/>
              <p:cNvSpPr>
                <a:spLocks noChangeArrowheads="1"/>
              </p:cNvSpPr>
              <p:nvPr/>
            </p:nvSpPr>
            <p:spPr bwMode="auto">
              <a:xfrm>
                <a:off x="3644" y="3223"/>
                <a:ext cx="32" cy="29"/>
              </a:xfrm>
              <a:prstGeom prst="ellipse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03" name="Oval 85"/>
              <p:cNvSpPr>
                <a:spLocks noChangeArrowheads="1"/>
              </p:cNvSpPr>
              <p:nvPr/>
            </p:nvSpPr>
            <p:spPr bwMode="auto">
              <a:xfrm>
                <a:off x="3644" y="3223"/>
                <a:ext cx="32" cy="29"/>
              </a:xfrm>
              <a:prstGeom prst="ellips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04" name="Oval 86"/>
              <p:cNvSpPr>
                <a:spLocks noChangeArrowheads="1"/>
              </p:cNvSpPr>
              <p:nvPr/>
            </p:nvSpPr>
            <p:spPr bwMode="auto">
              <a:xfrm>
                <a:off x="3693" y="3233"/>
                <a:ext cx="32" cy="28"/>
              </a:xfrm>
              <a:prstGeom prst="ellipse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05" name="Oval 87"/>
              <p:cNvSpPr>
                <a:spLocks noChangeArrowheads="1"/>
              </p:cNvSpPr>
              <p:nvPr/>
            </p:nvSpPr>
            <p:spPr bwMode="auto">
              <a:xfrm>
                <a:off x="3693" y="3233"/>
                <a:ext cx="32" cy="28"/>
              </a:xfrm>
              <a:prstGeom prst="ellips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06" name="Oval 88"/>
              <p:cNvSpPr>
                <a:spLocks noChangeArrowheads="1"/>
              </p:cNvSpPr>
              <p:nvPr/>
            </p:nvSpPr>
            <p:spPr bwMode="auto">
              <a:xfrm>
                <a:off x="3795" y="3233"/>
                <a:ext cx="31" cy="29"/>
              </a:xfrm>
              <a:prstGeom prst="ellipse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07" name="Oval 89"/>
              <p:cNvSpPr>
                <a:spLocks noChangeArrowheads="1"/>
              </p:cNvSpPr>
              <p:nvPr/>
            </p:nvSpPr>
            <p:spPr bwMode="auto">
              <a:xfrm>
                <a:off x="3795" y="3233"/>
                <a:ext cx="31" cy="29"/>
              </a:xfrm>
              <a:prstGeom prst="ellips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08" name="Oval 90"/>
              <p:cNvSpPr>
                <a:spLocks noChangeArrowheads="1"/>
              </p:cNvSpPr>
              <p:nvPr/>
            </p:nvSpPr>
            <p:spPr bwMode="auto">
              <a:xfrm>
                <a:off x="3844" y="3223"/>
                <a:ext cx="31" cy="29"/>
              </a:xfrm>
              <a:prstGeom prst="ellipse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09" name="Oval 91"/>
              <p:cNvSpPr>
                <a:spLocks noChangeArrowheads="1"/>
              </p:cNvSpPr>
              <p:nvPr/>
            </p:nvSpPr>
            <p:spPr bwMode="auto">
              <a:xfrm>
                <a:off x="3844" y="3223"/>
                <a:ext cx="31" cy="29"/>
              </a:xfrm>
              <a:prstGeom prst="ellips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10" name="Rectangle 92"/>
              <p:cNvSpPr>
                <a:spLocks noChangeArrowheads="1"/>
              </p:cNvSpPr>
              <p:nvPr/>
            </p:nvSpPr>
            <p:spPr bwMode="auto">
              <a:xfrm>
                <a:off x="3750" y="3240"/>
                <a:ext cx="18" cy="20"/>
              </a:xfrm>
              <a:prstGeom prst="rect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11" name="Rectangle 93"/>
              <p:cNvSpPr>
                <a:spLocks noChangeArrowheads="1"/>
              </p:cNvSpPr>
              <p:nvPr/>
            </p:nvSpPr>
            <p:spPr bwMode="auto">
              <a:xfrm>
                <a:off x="3750" y="3240"/>
                <a:ext cx="18" cy="20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12" name="Freeform 94"/>
              <p:cNvSpPr>
                <a:spLocks/>
              </p:cNvSpPr>
              <p:nvPr/>
            </p:nvSpPr>
            <p:spPr bwMode="auto">
              <a:xfrm>
                <a:off x="3617" y="2896"/>
                <a:ext cx="283" cy="16"/>
              </a:xfrm>
              <a:custGeom>
                <a:avLst/>
                <a:gdLst>
                  <a:gd name="T0" fmla="*/ 1 w 283"/>
                  <a:gd name="T1" fmla="*/ 16 h 16"/>
                  <a:gd name="T2" fmla="*/ 4 w 283"/>
                  <a:gd name="T3" fmla="*/ 16 h 16"/>
                  <a:gd name="T4" fmla="*/ 10 w 283"/>
                  <a:gd name="T5" fmla="*/ 15 h 16"/>
                  <a:gd name="T6" fmla="*/ 20 w 283"/>
                  <a:gd name="T7" fmla="*/ 12 h 16"/>
                  <a:gd name="T8" fmla="*/ 30 w 283"/>
                  <a:gd name="T9" fmla="*/ 11 h 16"/>
                  <a:gd name="T10" fmla="*/ 45 w 283"/>
                  <a:gd name="T11" fmla="*/ 8 h 16"/>
                  <a:gd name="T12" fmla="*/ 60 w 283"/>
                  <a:gd name="T13" fmla="*/ 5 h 16"/>
                  <a:gd name="T14" fmla="*/ 79 w 283"/>
                  <a:gd name="T15" fmla="*/ 4 h 16"/>
                  <a:gd name="T16" fmla="*/ 99 w 283"/>
                  <a:gd name="T17" fmla="*/ 3 h 16"/>
                  <a:gd name="T18" fmla="*/ 120 w 283"/>
                  <a:gd name="T19" fmla="*/ 1 h 16"/>
                  <a:gd name="T20" fmla="*/ 142 w 283"/>
                  <a:gd name="T21" fmla="*/ 0 h 16"/>
                  <a:gd name="T22" fmla="*/ 166 w 283"/>
                  <a:gd name="T23" fmla="*/ 1 h 16"/>
                  <a:gd name="T24" fmla="*/ 191 w 283"/>
                  <a:gd name="T25" fmla="*/ 1 h 16"/>
                  <a:gd name="T26" fmla="*/ 217 w 283"/>
                  <a:gd name="T27" fmla="*/ 4 h 16"/>
                  <a:gd name="T28" fmla="*/ 244 w 283"/>
                  <a:gd name="T29" fmla="*/ 8 h 16"/>
                  <a:gd name="T30" fmla="*/ 270 w 283"/>
                  <a:gd name="T31" fmla="*/ 13 h 16"/>
                  <a:gd name="T32" fmla="*/ 283 w 283"/>
                  <a:gd name="T33" fmla="*/ 16 h 16"/>
                  <a:gd name="T34" fmla="*/ 277 w 283"/>
                  <a:gd name="T35" fmla="*/ 16 h 16"/>
                  <a:gd name="T36" fmla="*/ 265 w 283"/>
                  <a:gd name="T37" fmla="*/ 16 h 16"/>
                  <a:gd name="T38" fmla="*/ 249 w 283"/>
                  <a:gd name="T39" fmla="*/ 16 h 16"/>
                  <a:gd name="T40" fmla="*/ 229 w 283"/>
                  <a:gd name="T41" fmla="*/ 16 h 16"/>
                  <a:gd name="T42" fmla="*/ 207 w 283"/>
                  <a:gd name="T43" fmla="*/ 16 h 16"/>
                  <a:gd name="T44" fmla="*/ 182 w 283"/>
                  <a:gd name="T45" fmla="*/ 16 h 16"/>
                  <a:gd name="T46" fmla="*/ 155 w 283"/>
                  <a:gd name="T47" fmla="*/ 16 h 16"/>
                  <a:gd name="T48" fmla="*/ 129 w 283"/>
                  <a:gd name="T49" fmla="*/ 16 h 16"/>
                  <a:gd name="T50" fmla="*/ 103 w 283"/>
                  <a:gd name="T51" fmla="*/ 16 h 16"/>
                  <a:gd name="T52" fmla="*/ 78 w 283"/>
                  <a:gd name="T53" fmla="*/ 16 h 16"/>
                  <a:gd name="T54" fmla="*/ 55 w 283"/>
                  <a:gd name="T55" fmla="*/ 16 h 16"/>
                  <a:gd name="T56" fmla="*/ 35 w 283"/>
                  <a:gd name="T57" fmla="*/ 16 h 16"/>
                  <a:gd name="T58" fmla="*/ 20 w 283"/>
                  <a:gd name="T59" fmla="*/ 16 h 16"/>
                  <a:gd name="T60" fmla="*/ 8 w 283"/>
                  <a:gd name="T61" fmla="*/ 16 h 16"/>
                  <a:gd name="T62" fmla="*/ 1 w 283"/>
                  <a:gd name="T63" fmla="*/ 16 h 1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83"/>
                  <a:gd name="T97" fmla="*/ 0 h 16"/>
                  <a:gd name="T98" fmla="*/ 283 w 283"/>
                  <a:gd name="T99" fmla="*/ 16 h 1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83" h="16">
                    <a:moveTo>
                      <a:pt x="0" y="16"/>
                    </a:moveTo>
                    <a:lnTo>
                      <a:pt x="1" y="16"/>
                    </a:lnTo>
                    <a:lnTo>
                      <a:pt x="2" y="16"/>
                    </a:lnTo>
                    <a:lnTo>
                      <a:pt x="4" y="16"/>
                    </a:lnTo>
                    <a:lnTo>
                      <a:pt x="6" y="15"/>
                    </a:lnTo>
                    <a:lnTo>
                      <a:pt x="10" y="15"/>
                    </a:lnTo>
                    <a:lnTo>
                      <a:pt x="14" y="13"/>
                    </a:lnTo>
                    <a:lnTo>
                      <a:pt x="20" y="12"/>
                    </a:lnTo>
                    <a:lnTo>
                      <a:pt x="25" y="12"/>
                    </a:lnTo>
                    <a:lnTo>
                      <a:pt x="30" y="11"/>
                    </a:lnTo>
                    <a:lnTo>
                      <a:pt x="37" y="9"/>
                    </a:lnTo>
                    <a:lnTo>
                      <a:pt x="45" y="8"/>
                    </a:lnTo>
                    <a:lnTo>
                      <a:pt x="53" y="7"/>
                    </a:lnTo>
                    <a:lnTo>
                      <a:pt x="60" y="5"/>
                    </a:lnTo>
                    <a:lnTo>
                      <a:pt x="70" y="5"/>
                    </a:lnTo>
                    <a:lnTo>
                      <a:pt x="79" y="4"/>
                    </a:lnTo>
                    <a:lnTo>
                      <a:pt x="88" y="3"/>
                    </a:lnTo>
                    <a:lnTo>
                      <a:pt x="99" y="3"/>
                    </a:lnTo>
                    <a:lnTo>
                      <a:pt x="109" y="1"/>
                    </a:lnTo>
                    <a:lnTo>
                      <a:pt x="120" y="1"/>
                    </a:lnTo>
                    <a:lnTo>
                      <a:pt x="130" y="0"/>
                    </a:lnTo>
                    <a:lnTo>
                      <a:pt x="142" y="0"/>
                    </a:lnTo>
                    <a:lnTo>
                      <a:pt x="154" y="0"/>
                    </a:lnTo>
                    <a:lnTo>
                      <a:pt x="166" y="1"/>
                    </a:lnTo>
                    <a:lnTo>
                      <a:pt x="179" y="1"/>
                    </a:lnTo>
                    <a:lnTo>
                      <a:pt x="191" y="1"/>
                    </a:lnTo>
                    <a:lnTo>
                      <a:pt x="204" y="3"/>
                    </a:lnTo>
                    <a:lnTo>
                      <a:pt x="217" y="4"/>
                    </a:lnTo>
                    <a:lnTo>
                      <a:pt x="231" y="5"/>
                    </a:lnTo>
                    <a:lnTo>
                      <a:pt x="244" y="8"/>
                    </a:lnTo>
                    <a:lnTo>
                      <a:pt x="257" y="11"/>
                    </a:lnTo>
                    <a:lnTo>
                      <a:pt x="270" y="13"/>
                    </a:lnTo>
                    <a:lnTo>
                      <a:pt x="283" y="16"/>
                    </a:lnTo>
                    <a:lnTo>
                      <a:pt x="281" y="16"/>
                    </a:lnTo>
                    <a:lnTo>
                      <a:pt x="277" y="16"/>
                    </a:lnTo>
                    <a:lnTo>
                      <a:pt x="271" y="16"/>
                    </a:lnTo>
                    <a:lnTo>
                      <a:pt x="265" y="16"/>
                    </a:lnTo>
                    <a:lnTo>
                      <a:pt x="258" y="16"/>
                    </a:lnTo>
                    <a:lnTo>
                      <a:pt x="249" y="16"/>
                    </a:lnTo>
                    <a:lnTo>
                      <a:pt x="240" y="16"/>
                    </a:lnTo>
                    <a:lnTo>
                      <a:pt x="229" y="16"/>
                    </a:lnTo>
                    <a:lnTo>
                      <a:pt x="219" y="16"/>
                    </a:lnTo>
                    <a:lnTo>
                      <a:pt x="207" y="16"/>
                    </a:lnTo>
                    <a:lnTo>
                      <a:pt x="194" y="16"/>
                    </a:lnTo>
                    <a:lnTo>
                      <a:pt x="182" y="16"/>
                    </a:lnTo>
                    <a:lnTo>
                      <a:pt x="169" y="16"/>
                    </a:lnTo>
                    <a:lnTo>
                      <a:pt x="155" y="16"/>
                    </a:lnTo>
                    <a:lnTo>
                      <a:pt x="142" y="16"/>
                    </a:lnTo>
                    <a:lnTo>
                      <a:pt x="129" y="16"/>
                    </a:lnTo>
                    <a:lnTo>
                      <a:pt x="116" y="16"/>
                    </a:lnTo>
                    <a:lnTo>
                      <a:pt x="103" y="16"/>
                    </a:lnTo>
                    <a:lnTo>
                      <a:pt x="89" y="16"/>
                    </a:lnTo>
                    <a:lnTo>
                      <a:pt x="78" y="16"/>
                    </a:lnTo>
                    <a:lnTo>
                      <a:pt x="66" y="16"/>
                    </a:lnTo>
                    <a:lnTo>
                      <a:pt x="55" y="16"/>
                    </a:lnTo>
                    <a:lnTo>
                      <a:pt x="45" y="16"/>
                    </a:lnTo>
                    <a:lnTo>
                      <a:pt x="35" y="16"/>
                    </a:lnTo>
                    <a:lnTo>
                      <a:pt x="26" y="16"/>
                    </a:lnTo>
                    <a:lnTo>
                      <a:pt x="20" y="16"/>
                    </a:lnTo>
                    <a:lnTo>
                      <a:pt x="13" y="16"/>
                    </a:lnTo>
                    <a:lnTo>
                      <a:pt x="8" y="16"/>
                    </a:lnTo>
                    <a:lnTo>
                      <a:pt x="4" y="16"/>
                    </a:lnTo>
                    <a:lnTo>
                      <a:pt x="1" y="16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BFBFBF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3" name="Freeform 95"/>
              <p:cNvSpPr>
                <a:spLocks/>
              </p:cNvSpPr>
              <p:nvPr/>
            </p:nvSpPr>
            <p:spPr bwMode="auto">
              <a:xfrm>
                <a:off x="3617" y="2896"/>
                <a:ext cx="283" cy="16"/>
              </a:xfrm>
              <a:custGeom>
                <a:avLst/>
                <a:gdLst>
                  <a:gd name="T0" fmla="*/ 1 w 283"/>
                  <a:gd name="T1" fmla="*/ 16 h 16"/>
                  <a:gd name="T2" fmla="*/ 4 w 283"/>
                  <a:gd name="T3" fmla="*/ 16 h 16"/>
                  <a:gd name="T4" fmla="*/ 10 w 283"/>
                  <a:gd name="T5" fmla="*/ 15 h 16"/>
                  <a:gd name="T6" fmla="*/ 20 w 283"/>
                  <a:gd name="T7" fmla="*/ 12 h 16"/>
                  <a:gd name="T8" fmla="*/ 30 w 283"/>
                  <a:gd name="T9" fmla="*/ 11 h 16"/>
                  <a:gd name="T10" fmla="*/ 45 w 283"/>
                  <a:gd name="T11" fmla="*/ 8 h 16"/>
                  <a:gd name="T12" fmla="*/ 60 w 283"/>
                  <a:gd name="T13" fmla="*/ 5 h 16"/>
                  <a:gd name="T14" fmla="*/ 79 w 283"/>
                  <a:gd name="T15" fmla="*/ 4 h 16"/>
                  <a:gd name="T16" fmla="*/ 99 w 283"/>
                  <a:gd name="T17" fmla="*/ 3 h 16"/>
                  <a:gd name="T18" fmla="*/ 120 w 283"/>
                  <a:gd name="T19" fmla="*/ 1 h 16"/>
                  <a:gd name="T20" fmla="*/ 142 w 283"/>
                  <a:gd name="T21" fmla="*/ 0 h 16"/>
                  <a:gd name="T22" fmla="*/ 166 w 283"/>
                  <a:gd name="T23" fmla="*/ 1 h 16"/>
                  <a:gd name="T24" fmla="*/ 191 w 283"/>
                  <a:gd name="T25" fmla="*/ 1 h 16"/>
                  <a:gd name="T26" fmla="*/ 217 w 283"/>
                  <a:gd name="T27" fmla="*/ 4 h 16"/>
                  <a:gd name="T28" fmla="*/ 244 w 283"/>
                  <a:gd name="T29" fmla="*/ 8 h 16"/>
                  <a:gd name="T30" fmla="*/ 270 w 283"/>
                  <a:gd name="T31" fmla="*/ 13 h 16"/>
                  <a:gd name="T32" fmla="*/ 283 w 283"/>
                  <a:gd name="T33" fmla="*/ 16 h 16"/>
                  <a:gd name="T34" fmla="*/ 277 w 283"/>
                  <a:gd name="T35" fmla="*/ 16 h 16"/>
                  <a:gd name="T36" fmla="*/ 265 w 283"/>
                  <a:gd name="T37" fmla="*/ 16 h 16"/>
                  <a:gd name="T38" fmla="*/ 249 w 283"/>
                  <a:gd name="T39" fmla="*/ 16 h 16"/>
                  <a:gd name="T40" fmla="*/ 229 w 283"/>
                  <a:gd name="T41" fmla="*/ 16 h 16"/>
                  <a:gd name="T42" fmla="*/ 207 w 283"/>
                  <a:gd name="T43" fmla="*/ 16 h 16"/>
                  <a:gd name="T44" fmla="*/ 182 w 283"/>
                  <a:gd name="T45" fmla="*/ 16 h 16"/>
                  <a:gd name="T46" fmla="*/ 155 w 283"/>
                  <a:gd name="T47" fmla="*/ 16 h 16"/>
                  <a:gd name="T48" fmla="*/ 129 w 283"/>
                  <a:gd name="T49" fmla="*/ 16 h 16"/>
                  <a:gd name="T50" fmla="*/ 103 w 283"/>
                  <a:gd name="T51" fmla="*/ 16 h 16"/>
                  <a:gd name="T52" fmla="*/ 78 w 283"/>
                  <a:gd name="T53" fmla="*/ 16 h 16"/>
                  <a:gd name="T54" fmla="*/ 55 w 283"/>
                  <a:gd name="T55" fmla="*/ 16 h 16"/>
                  <a:gd name="T56" fmla="*/ 35 w 283"/>
                  <a:gd name="T57" fmla="*/ 16 h 16"/>
                  <a:gd name="T58" fmla="*/ 20 w 283"/>
                  <a:gd name="T59" fmla="*/ 16 h 16"/>
                  <a:gd name="T60" fmla="*/ 8 w 283"/>
                  <a:gd name="T61" fmla="*/ 16 h 16"/>
                  <a:gd name="T62" fmla="*/ 1 w 283"/>
                  <a:gd name="T63" fmla="*/ 16 h 1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83"/>
                  <a:gd name="T97" fmla="*/ 0 h 16"/>
                  <a:gd name="T98" fmla="*/ 283 w 283"/>
                  <a:gd name="T99" fmla="*/ 16 h 1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83" h="16">
                    <a:moveTo>
                      <a:pt x="0" y="16"/>
                    </a:moveTo>
                    <a:lnTo>
                      <a:pt x="1" y="16"/>
                    </a:lnTo>
                    <a:lnTo>
                      <a:pt x="2" y="16"/>
                    </a:lnTo>
                    <a:lnTo>
                      <a:pt x="4" y="16"/>
                    </a:lnTo>
                    <a:lnTo>
                      <a:pt x="6" y="15"/>
                    </a:lnTo>
                    <a:lnTo>
                      <a:pt x="10" y="15"/>
                    </a:lnTo>
                    <a:lnTo>
                      <a:pt x="14" y="13"/>
                    </a:lnTo>
                    <a:lnTo>
                      <a:pt x="20" y="12"/>
                    </a:lnTo>
                    <a:lnTo>
                      <a:pt x="25" y="12"/>
                    </a:lnTo>
                    <a:lnTo>
                      <a:pt x="30" y="11"/>
                    </a:lnTo>
                    <a:lnTo>
                      <a:pt x="37" y="9"/>
                    </a:lnTo>
                    <a:lnTo>
                      <a:pt x="45" y="8"/>
                    </a:lnTo>
                    <a:lnTo>
                      <a:pt x="53" y="7"/>
                    </a:lnTo>
                    <a:lnTo>
                      <a:pt x="60" y="5"/>
                    </a:lnTo>
                    <a:lnTo>
                      <a:pt x="70" y="5"/>
                    </a:lnTo>
                    <a:lnTo>
                      <a:pt x="79" y="4"/>
                    </a:lnTo>
                    <a:lnTo>
                      <a:pt x="88" y="3"/>
                    </a:lnTo>
                    <a:lnTo>
                      <a:pt x="99" y="3"/>
                    </a:lnTo>
                    <a:lnTo>
                      <a:pt x="109" y="1"/>
                    </a:lnTo>
                    <a:lnTo>
                      <a:pt x="120" y="1"/>
                    </a:lnTo>
                    <a:lnTo>
                      <a:pt x="130" y="0"/>
                    </a:lnTo>
                    <a:lnTo>
                      <a:pt x="142" y="0"/>
                    </a:lnTo>
                    <a:lnTo>
                      <a:pt x="154" y="0"/>
                    </a:lnTo>
                    <a:lnTo>
                      <a:pt x="166" y="1"/>
                    </a:lnTo>
                    <a:lnTo>
                      <a:pt x="179" y="1"/>
                    </a:lnTo>
                    <a:lnTo>
                      <a:pt x="191" y="1"/>
                    </a:lnTo>
                    <a:lnTo>
                      <a:pt x="204" y="3"/>
                    </a:lnTo>
                    <a:lnTo>
                      <a:pt x="217" y="4"/>
                    </a:lnTo>
                    <a:lnTo>
                      <a:pt x="231" y="5"/>
                    </a:lnTo>
                    <a:lnTo>
                      <a:pt x="244" y="8"/>
                    </a:lnTo>
                    <a:lnTo>
                      <a:pt x="257" y="11"/>
                    </a:lnTo>
                    <a:lnTo>
                      <a:pt x="270" y="13"/>
                    </a:lnTo>
                    <a:lnTo>
                      <a:pt x="283" y="16"/>
                    </a:lnTo>
                    <a:lnTo>
                      <a:pt x="281" y="16"/>
                    </a:lnTo>
                    <a:lnTo>
                      <a:pt x="277" y="16"/>
                    </a:lnTo>
                    <a:lnTo>
                      <a:pt x="271" y="16"/>
                    </a:lnTo>
                    <a:lnTo>
                      <a:pt x="265" y="16"/>
                    </a:lnTo>
                    <a:lnTo>
                      <a:pt x="258" y="16"/>
                    </a:lnTo>
                    <a:lnTo>
                      <a:pt x="249" y="16"/>
                    </a:lnTo>
                    <a:lnTo>
                      <a:pt x="240" y="16"/>
                    </a:lnTo>
                    <a:lnTo>
                      <a:pt x="229" y="16"/>
                    </a:lnTo>
                    <a:lnTo>
                      <a:pt x="219" y="16"/>
                    </a:lnTo>
                    <a:lnTo>
                      <a:pt x="207" y="16"/>
                    </a:lnTo>
                    <a:lnTo>
                      <a:pt x="194" y="16"/>
                    </a:lnTo>
                    <a:lnTo>
                      <a:pt x="182" y="16"/>
                    </a:lnTo>
                    <a:lnTo>
                      <a:pt x="169" y="16"/>
                    </a:lnTo>
                    <a:lnTo>
                      <a:pt x="155" y="16"/>
                    </a:lnTo>
                    <a:lnTo>
                      <a:pt x="142" y="16"/>
                    </a:lnTo>
                    <a:lnTo>
                      <a:pt x="129" y="16"/>
                    </a:lnTo>
                    <a:lnTo>
                      <a:pt x="116" y="16"/>
                    </a:lnTo>
                    <a:lnTo>
                      <a:pt x="103" y="16"/>
                    </a:lnTo>
                    <a:lnTo>
                      <a:pt x="89" y="16"/>
                    </a:lnTo>
                    <a:lnTo>
                      <a:pt x="78" y="16"/>
                    </a:lnTo>
                    <a:lnTo>
                      <a:pt x="66" y="16"/>
                    </a:lnTo>
                    <a:lnTo>
                      <a:pt x="55" y="16"/>
                    </a:lnTo>
                    <a:lnTo>
                      <a:pt x="45" y="16"/>
                    </a:lnTo>
                    <a:lnTo>
                      <a:pt x="35" y="16"/>
                    </a:lnTo>
                    <a:lnTo>
                      <a:pt x="26" y="16"/>
                    </a:lnTo>
                    <a:lnTo>
                      <a:pt x="20" y="16"/>
                    </a:lnTo>
                    <a:lnTo>
                      <a:pt x="13" y="16"/>
                    </a:lnTo>
                    <a:lnTo>
                      <a:pt x="8" y="16"/>
                    </a:lnTo>
                    <a:lnTo>
                      <a:pt x="4" y="16"/>
                    </a:lnTo>
                    <a:lnTo>
                      <a:pt x="1" y="16"/>
                    </a:lnTo>
                    <a:lnTo>
                      <a:pt x="0" y="16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4" name="Oval 96"/>
              <p:cNvSpPr>
                <a:spLocks noChangeArrowheads="1"/>
              </p:cNvSpPr>
              <p:nvPr/>
            </p:nvSpPr>
            <p:spPr bwMode="auto">
              <a:xfrm>
                <a:off x="3745" y="3221"/>
                <a:ext cx="31" cy="28"/>
              </a:xfrm>
              <a:prstGeom prst="ellipse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15" name="Oval 97"/>
              <p:cNvSpPr>
                <a:spLocks noChangeArrowheads="1"/>
              </p:cNvSpPr>
              <p:nvPr/>
            </p:nvSpPr>
            <p:spPr bwMode="auto">
              <a:xfrm>
                <a:off x="3745" y="3221"/>
                <a:ext cx="31" cy="28"/>
              </a:xfrm>
              <a:prstGeom prst="ellips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16" name="Oval 98"/>
              <p:cNvSpPr>
                <a:spLocks noChangeArrowheads="1"/>
              </p:cNvSpPr>
              <p:nvPr/>
            </p:nvSpPr>
            <p:spPr bwMode="auto">
              <a:xfrm>
                <a:off x="3745" y="3252"/>
                <a:ext cx="31" cy="29"/>
              </a:xfrm>
              <a:prstGeom prst="ellipse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17" name="Oval 99"/>
              <p:cNvSpPr>
                <a:spLocks noChangeArrowheads="1"/>
              </p:cNvSpPr>
              <p:nvPr/>
            </p:nvSpPr>
            <p:spPr bwMode="auto">
              <a:xfrm>
                <a:off x="3745" y="3252"/>
                <a:ext cx="31" cy="29"/>
              </a:xfrm>
              <a:prstGeom prst="ellips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</p:grpSp>
        <p:sp>
          <p:nvSpPr>
            <p:cNvPr id="17417" name="Rectangle 100"/>
            <p:cNvSpPr>
              <a:spLocks noChangeArrowheads="1"/>
            </p:cNvSpPr>
            <p:nvPr/>
          </p:nvSpPr>
          <p:spPr bwMode="auto">
            <a:xfrm>
              <a:off x="6834164" y="4168776"/>
              <a:ext cx="439738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/>
              <a:r>
                <a:rPr lang="en-US" sz="5000" b="1">
                  <a:solidFill>
                    <a:srgbClr val="000000"/>
                  </a:solidFill>
                  <a:latin typeface="Constantia" pitchFamily="18" charset="0"/>
                </a:rPr>
                <a:t>?</a:t>
              </a:r>
              <a:endParaRPr lang="en-US" sz="2400" b="1">
                <a:latin typeface="Constantia" pitchFamily="18" charset="0"/>
              </a:endParaRPr>
            </a:p>
          </p:txBody>
        </p:sp>
        <p:sp>
          <p:nvSpPr>
            <p:cNvPr id="17418" name="Text Box 101"/>
            <p:cNvSpPr txBox="1">
              <a:spLocks noChangeArrowheads="1"/>
            </p:cNvSpPr>
            <p:nvPr/>
          </p:nvSpPr>
          <p:spPr bwMode="auto">
            <a:xfrm>
              <a:off x="1811314" y="5091113"/>
              <a:ext cx="11525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>
                  <a:latin typeface="Constantia" pitchFamily="18" charset="0"/>
                </a:rPr>
                <a:t>Win64</a:t>
              </a:r>
            </a:p>
          </p:txBody>
        </p:sp>
        <p:sp>
          <p:nvSpPr>
            <p:cNvPr id="17419" name="Text Box 102"/>
            <p:cNvSpPr txBox="1">
              <a:spLocks noChangeArrowheads="1"/>
            </p:cNvSpPr>
            <p:nvPr/>
          </p:nvSpPr>
          <p:spPr bwMode="auto">
            <a:xfrm>
              <a:off x="3213077" y="5024438"/>
              <a:ext cx="1377950" cy="585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b="1">
                  <a:latin typeface="Constantia" pitchFamily="18" charset="0"/>
                </a:rPr>
                <a:t>Win32</a:t>
              </a:r>
            </a:p>
            <a:p>
              <a:pPr algn="ctr" eaLnBrk="0" hangingPunct="0">
                <a:lnSpc>
                  <a:spcPct val="80000"/>
                </a:lnSpc>
              </a:pPr>
              <a:r>
                <a:rPr lang="en-US" b="1">
                  <a:latin typeface="Constantia" pitchFamily="18" charset="0"/>
                </a:rPr>
                <a:t>(XP,2K,98)</a:t>
              </a:r>
            </a:p>
          </p:txBody>
        </p:sp>
        <p:sp>
          <p:nvSpPr>
            <p:cNvPr id="17420" name="Text Box 103"/>
            <p:cNvSpPr txBox="1">
              <a:spLocks noChangeArrowheads="1"/>
            </p:cNvSpPr>
            <p:nvPr/>
          </p:nvSpPr>
          <p:spPr bwMode="auto">
            <a:xfrm>
              <a:off x="5072039" y="5091113"/>
              <a:ext cx="1244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>
                  <a:latin typeface="Constantia" pitchFamily="18" charset="0"/>
                </a:rPr>
                <a:t>WinCE</a:t>
              </a:r>
            </a:p>
          </p:txBody>
        </p:sp>
        <p:grpSp>
          <p:nvGrpSpPr>
            <p:cNvPr id="17421" name="Group 104"/>
            <p:cNvGrpSpPr>
              <a:grpSpLocks/>
            </p:cNvGrpSpPr>
            <p:nvPr/>
          </p:nvGrpSpPr>
          <p:grpSpPr bwMode="auto">
            <a:xfrm>
              <a:off x="3697264" y="4119563"/>
              <a:ext cx="422275" cy="811213"/>
              <a:chOff x="1848" y="2820"/>
              <a:chExt cx="266" cy="511"/>
            </a:xfrm>
          </p:grpSpPr>
          <p:sp>
            <p:nvSpPr>
              <p:cNvPr id="17426" name="Rectangle 105"/>
              <p:cNvSpPr>
                <a:spLocks noChangeArrowheads="1"/>
              </p:cNvSpPr>
              <p:nvPr/>
            </p:nvSpPr>
            <p:spPr bwMode="auto">
              <a:xfrm>
                <a:off x="1848" y="2820"/>
                <a:ext cx="266" cy="511"/>
              </a:xfrm>
              <a:prstGeom prst="rect">
                <a:avLst/>
              </a:prstGeom>
              <a:solidFill>
                <a:srgbClr val="F2F2F2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27" name="Rectangle 106"/>
              <p:cNvSpPr>
                <a:spLocks noChangeArrowheads="1"/>
              </p:cNvSpPr>
              <p:nvPr/>
            </p:nvSpPr>
            <p:spPr bwMode="auto">
              <a:xfrm>
                <a:off x="1848" y="2820"/>
                <a:ext cx="266" cy="511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28" name="Rectangle 107"/>
              <p:cNvSpPr>
                <a:spLocks noChangeArrowheads="1"/>
              </p:cNvSpPr>
              <p:nvPr/>
            </p:nvSpPr>
            <p:spPr bwMode="auto">
              <a:xfrm>
                <a:off x="1864" y="3081"/>
                <a:ext cx="206" cy="205"/>
              </a:xfrm>
              <a:prstGeom prst="rect">
                <a:avLst/>
              </a:prstGeom>
              <a:noFill/>
              <a:ln w="4763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29" name="Freeform 108"/>
              <p:cNvSpPr>
                <a:spLocks/>
              </p:cNvSpPr>
              <p:nvPr/>
            </p:nvSpPr>
            <p:spPr bwMode="auto">
              <a:xfrm>
                <a:off x="1864" y="2845"/>
                <a:ext cx="206" cy="181"/>
              </a:xfrm>
              <a:custGeom>
                <a:avLst/>
                <a:gdLst>
                  <a:gd name="T0" fmla="*/ 0 w 206"/>
                  <a:gd name="T1" fmla="*/ 0 h 181"/>
                  <a:gd name="T2" fmla="*/ 206 w 206"/>
                  <a:gd name="T3" fmla="*/ 0 h 181"/>
                  <a:gd name="T4" fmla="*/ 206 w 206"/>
                  <a:gd name="T5" fmla="*/ 181 h 181"/>
                  <a:gd name="T6" fmla="*/ 0 w 206"/>
                  <a:gd name="T7" fmla="*/ 181 h 181"/>
                  <a:gd name="T8" fmla="*/ 0 w 206"/>
                  <a:gd name="T9" fmla="*/ 1 h 181"/>
                  <a:gd name="T10" fmla="*/ 0 w 206"/>
                  <a:gd name="T11" fmla="*/ 181 h 181"/>
                  <a:gd name="T12" fmla="*/ 174 w 206"/>
                  <a:gd name="T13" fmla="*/ 181 h 18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06"/>
                  <a:gd name="T22" fmla="*/ 0 h 181"/>
                  <a:gd name="T23" fmla="*/ 206 w 206"/>
                  <a:gd name="T24" fmla="*/ 181 h 18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06" h="181">
                    <a:moveTo>
                      <a:pt x="0" y="0"/>
                    </a:moveTo>
                    <a:lnTo>
                      <a:pt x="206" y="0"/>
                    </a:lnTo>
                    <a:lnTo>
                      <a:pt x="206" y="181"/>
                    </a:lnTo>
                    <a:lnTo>
                      <a:pt x="0" y="181"/>
                    </a:lnTo>
                    <a:lnTo>
                      <a:pt x="0" y="1"/>
                    </a:lnTo>
                    <a:lnTo>
                      <a:pt x="0" y="181"/>
                    </a:lnTo>
                    <a:lnTo>
                      <a:pt x="174" y="181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0" name="Line 109"/>
              <p:cNvSpPr>
                <a:spLocks noChangeShapeType="1"/>
              </p:cNvSpPr>
              <p:nvPr/>
            </p:nvSpPr>
            <p:spPr bwMode="auto">
              <a:xfrm>
                <a:off x="1863" y="2967"/>
                <a:ext cx="207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1" name="Oval 110"/>
              <p:cNvSpPr>
                <a:spLocks noChangeArrowheads="1"/>
              </p:cNvSpPr>
              <p:nvPr/>
            </p:nvSpPr>
            <p:spPr bwMode="auto">
              <a:xfrm>
                <a:off x="1927" y="3245"/>
                <a:ext cx="7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2" name="Oval 111"/>
              <p:cNvSpPr>
                <a:spLocks noChangeArrowheads="1"/>
              </p:cNvSpPr>
              <p:nvPr/>
            </p:nvSpPr>
            <p:spPr bwMode="auto">
              <a:xfrm>
                <a:off x="1927" y="3245"/>
                <a:ext cx="7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3" name="Oval 112"/>
              <p:cNvSpPr>
                <a:spLocks noChangeArrowheads="1"/>
              </p:cNvSpPr>
              <p:nvPr/>
            </p:nvSpPr>
            <p:spPr bwMode="auto">
              <a:xfrm>
                <a:off x="1947" y="3245"/>
                <a:ext cx="7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4" name="Oval 113"/>
              <p:cNvSpPr>
                <a:spLocks noChangeArrowheads="1"/>
              </p:cNvSpPr>
              <p:nvPr/>
            </p:nvSpPr>
            <p:spPr bwMode="auto">
              <a:xfrm>
                <a:off x="1947" y="3245"/>
                <a:ext cx="7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5" name="Oval 114"/>
              <p:cNvSpPr>
                <a:spLocks noChangeArrowheads="1"/>
              </p:cNvSpPr>
              <p:nvPr/>
            </p:nvSpPr>
            <p:spPr bwMode="auto">
              <a:xfrm>
                <a:off x="1964" y="3245"/>
                <a:ext cx="7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6" name="Oval 115"/>
              <p:cNvSpPr>
                <a:spLocks noChangeArrowheads="1"/>
              </p:cNvSpPr>
              <p:nvPr/>
            </p:nvSpPr>
            <p:spPr bwMode="auto">
              <a:xfrm>
                <a:off x="1964" y="3245"/>
                <a:ext cx="7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7" name="Oval 116"/>
              <p:cNvSpPr>
                <a:spLocks noChangeArrowheads="1"/>
              </p:cNvSpPr>
              <p:nvPr/>
            </p:nvSpPr>
            <p:spPr bwMode="auto">
              <a:xfrm>
                <a:off x="1984" y="3245"/>
                <a:ext cx="7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8" name="Oval 117"/>
              <p:cNvSpPr>
                <a:spLocks noChangeArrowheads="1"/>
              </p:cNvSpPr>
              <p:nvPr/>
            </p:nvSpPr>
            <p:spPr bwMode="auto">
              <a:xfrm>
                <a:off x="1984" y="3245"/>
                <a:ext cx="7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9" name="Oval 118"/>
              <p:cNvSpPr>
                <a:spLocks noChangeArrowheads="1"/>
              </p:cNvSpPr>
              <p:nvPr/>
            </p:nvSpPr>
            <p:spPr bwMode="auto">
              <a:xfrm>
                <a:off x="1927" y="3260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0" name="Oval 119"/>
              <p:cNvSpPr>
                <a:spLocks noChangeArrowheads="1"/>
              </p:cNvSpPr>
              <p:nvPr/>
            </p:nvSpPr>
            <p:spPr bwMode="auto">
              <a:xfrm>
                <a:off x="1927" y="3260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1" name="Oval 120"/>
              <p:cNvSpPr>
                <a:spLocks noChangeArrowheads="1"/>
              </p:cNvSpPr>
              <p:nvPr/>
            </p:nvSpPr>
            <p:spPr bwMode="auto">
              <a:xfrm>
                <a:off x="1947" y="3260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2" name="Oval 121"/>
              <p:cNvSpPr>
                <a:spLocks noChangeArrowheads="1"/>
              </p:cNvSpPr>
              <p:nvPr/>
            </p:nvSpPr>
            <p:spPr bwMode="auto">
              <a:xfrm>
                <a:off x="1947" y="3260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3" name="Oval 122"/>
              <p:cNvSpPr>
                <a:spLocks noChangeArrowheads="1"/>
              </p:cNvSpPr>
              <p:nvPr/>
            </p:nvSpPr>
            <p:spPr bwMode="auto">
              <a:xfrm>
                <a:off x="1964" y="3260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4" name="Oval 123"/>
              <p:cNvSpPr>
                <a:spLocks noChangeArrowheads="1"/>
              </p:cNvSpPr>
              <p:nvPr/>
            </p:nvSpPr>
            <p:spPr bwMode="auto">
              <a:xfrm>
                <a:off x="1964" y="3260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5" name="Oval 124"/>
              <p:cNvSpPr>
                <a:spLocks noChangeArrowheads="1"/>
              </p:cNvSpPr>
              <p:nvPr/>
            </p:nvSpPr>
            <p:spPr bwMode="auto">
              <a:xfrm>
                <a:off x="1984" y="3260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6" name="Oval 125"/>
              <p:cNvSpPr>
                <a:spLocks noChangeArrowheads="1"/>
              </p:cNvSpPr>
              <p:nvPr/>
            </p:nvSpPr>
            <p:spPr bwMode="auto">
              <a:xfrm>
                <a:off x="1984" y="3260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7" name="Oval 126"/>
              <p:cNvSpPr>
                <a:spLocks noChangeArrowheads="1"/>
              </p:cNvSpPr>
              <p:nvPr/>
            </p:nvSpPr>
            <p:spPr bwMode="auto">
              <a:xfrm>
                <a:off x="1927" y="3274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8" name="Oval 127"/>
              <p:cNvSpPr>
                <a:spLocks noChangeArrowheads="1"/>
              </p:cNvSpPr>
              <p:nvPr/>
            </p:nvSpPr>
            <p:spPr bwMode="auto">
              <a:xfrm>
                <a:off x="1927" y="3274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9" name="Oval 128"/>
              <p:cNvSpPr>
                <a:spLocks noChangeArrowheads="1"/>
              </p:cNvSpPr>
              <p:nvPr/>
            </p:nvSpPr>
            <p:spPr bwMode="auto">
              <a:xfrm>
                <a:off x="1947" y="3274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0" name="Oval 129"/>
              <p:cNvSpPr>
                <a:spLocks noChangeArrowheads="1"/>
              </p:cNvSpPr>
              <p:nvPr/>
            </p:nvSpPr>
            <p:spPr bwMode="auto">
              <a:xfrm>
                <a:off x="1947" y="3274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1" name="Oval 130"/>
              <p:cNvSpPr>
                <a:spLocks noChangeArrowheads="1"/>
              </p:cNvSpPr>
              <p:nvPr/>
            </p:nvSpPr>
            <p:spPr bwMode="auto">
              <a:xfrm>
                <a:off x="1966" y="3274"/>
                <a:ext cx="6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2" name="Oval 131"/>
              <p:cNvSpPr>
                <a:spLocks noChangeArrowheads="1"/>
              </p:cNvSpPr>
              <p:nvPr/>
            </p:nvSpPr>
            <p:spPr bwMode="auto">
              <a:xfrm>
                <a:off x="1966" y="3274"/>
                <a:ext cx="6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3" name="Oval 132"/>
              <p:cNvSpPr>
                <a:spLocks noChangeArrowheads="1"/>
              </p:cNvSpPr>
              <p:nvPr/>
            </p:nvSpPr>
            <p:spPr bwMode="auto">
              <a:xfrm>
                <a:off x="1984" y="3274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4" name="Oval 133"/>
              <p:cNvSpPr>
                <a:spLocks noChangeArrowheads="1"/>
              </p:cNvSpPr>
              <p:nvPr/>
            </p:nvSpPr>
            <p:spPr bwMode="auto">
              <a:xfrm>
                <a:off x="1984" y="3274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5" name="Oval 134"/>
              <p:cNvSpPr>
                <a:spLocks noChangeArrowheads="1"/>
              </p:cNvSpPr>
              <p:nvPr/>
            </p:nvSpPr>
            <p:spPr bwMode="auto">
              <a:xfrm>
                <a:off x="2001" y="3245"/>
                <a:ext cx="7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6" name="Oval 135"/>
              <p:cNvSpPr>
                <a:spLocks noChangeArrowheads="1"/>
              </p:cNvSpPr>
              <p:nvPr/>
            </p:nvSpPr>
            <p:spPr bwMode="auto">
              <a:xfrm>
                <a:off x="2001" y="3245"/>
                <a:ext cx="7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7" name="Oval 136"/>
              <p:cNvSpPr>
                <a:spLocks noChangeArrowheads="1"/>
              </p:cNvSpPr>
              <p:nvPr/>
            </p:nvSpPr>
            <p:spPr bwMode="auto">
              <a:xfrm>
                <a:off x="2001" y="3260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8" name="Oval 137"/>
              <p:cNvSpPr>
                <a:spLocks noChangeArrowheads="1"/>
              </p:cNvSpPr>
              <p:nvPr/>
            </p:nvSpPr>
            <p:spPr bwMode="auto">
              <a:xfrm>
                <a:off x="2001" y="3260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9" name="Oval 138"/>
              <p:cNvSpPr>
                <a:spLocks noChangeArrowheads="1"/>
              </p:cNvSpPr>
              <p:nvPr/>
            </p:nvSpPr>
            <p:spPr bwMode="auto">
              <a:xfrm>
                <a:off x="2001" y="3274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0" name="Oval 139"/>
              <p:cNvSpPr>
                <a:spLocks noChangeArrowheads="1"/>
              </p:cNvSpPr>
              <p:nvPr/>
            </p:nvSpPr>
            <p:spPr bwMode="auto">
              <a:xfrm>
                <a:off x="2001" y="3274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1" name="Line 140"/>
              <p:cNvSpPr>
                <a:spLocks noChangeShapeType="1"/>
              </p:cNvSpPr>
              <p:nvPr/>
            </p:nvSpPr>
            <p:spPr bwMode="auto">
              <a:xfrm>
                <a:off x="1896" y="3287"/>
                <a:ext cx="1" cy="44"/>
              </a:xfrm>
              <a:prstGeom prst="line">
                <a:avLst/>
              </a:prstGeom>
              <a:noFill/>
              <a:ln w="6350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2" name="Rectangle 141"/>
              <p:cNvSpPr>
                <a:spLocks noChangeArrowheads="1"/>
              </p:cNvSpPr>
              <p:nvPr/>
            </p:nvSpPr>
            <p:spPr bwMode="auto">
              <a:xfrm>
                <a:off x="1863" y="3034"/>
                <a:ext cx="208" cy="27"/>
              </a:xfrm>
              <a:prstGeom prst="rect">
                <a:avLst/>
              </a:prstGeom>
              <a:solidFill>
                <a:srgbClr val="E5E5E5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3" name="Rectangle 142"/>
              <p:cNvSpPr>
                <a:spLocks noChangeArrowheads="1"/>
              </p:cNvSpPr>
              <p:nvPr/>
            </p:nvSpPr>
            <p:spPr bwMode="auto">
              <a:xfrm>
                <a:off x="1863" y="3034"/>
                <a:ext cx="208" cy="27"/>
              </a:xfrm>
              <a:prstGeom prst="rect">
                <a:avLst/>
              </a:prstGeom>
              <a:noFill/>
              <a:ln w="1588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4" name="Rectangle 143"/>
              <p:cNvSpPr>
                <a:spLocks noChangeArrowheads="1"/>
              </p:cNvSpPr>
              <p:nvPr/>
            </p:nvSpPr>
            <p:spPr bwMode="auto">
              <a:xfrm>
                <a:off x="1864" y="3035"/>
                <a:ext cx="105" cy="25"/>
              </a:xfrm>
              <a:prstGeom prst="rect">
                <a:avLst/>
              </a:prstGeom>
              <a:solidFill>
                <a:srgbClr val="E5E5E5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5" name="Rectangle 144"/>
              <p:cNvSpPr>
                <a:spLocks noChangeArrowheads="1"/>
              </p:cNvSpPr>
              <p:nvPr/>
            </p:nvSpPr>
            <p:spPr bwMode="auto">
              <a:xfrm>
                <a:off x="1864" y="3035"/>
                <a:ext cx="105" cy="25"/>
              </a:xfrm>
              <a:prstGeom prst="rect">
                <a:avLst/>
              </a:prstGeom>
              <a:noFill/>
              <a:ln w="4763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6" name="Rectangle 145"/>
              <p:cNvSpPr>
                <a:spLocks noChangeArrowheads="1"/>
              </p:cNvSpPr>
              <p:nvPr/>
            </p:nvSpPr>
            <p:spPr bwMode="auto">
              <a:xfrm>
                <a:off x="1867" y="3043"/>
                <a:ext cx="99" cy="4"/>
              </a:xfrm>
              <a:prstGeom prst="rect">
                <a:avLst/>
              </a:prstGeom>
              <a:solidFill>
                <a:srgbClr val="D8D8D8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7" name="Rectangle 146"/>
              <p:cNvSpPr>
                <a:spLocks noChangeArrowheads="1"/>
              </p:cNvSpPr>
              <p:nvPr/>
            </p:nvSpPr>
            <p:spPr bwMode="auto">
              <a:xfrm>
                <a:off x="1867" y="3043"/>
                <a:ext cx="99" cy="4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8" name="Rectangle 147"/>
              <p:cNvSpPr>
                <a:spLocks noChangeArrowheads="1"/>
              </p:cNvSpPr>
              <p:nvPr/>
            </p:nvSpPr>
            <p:spPr bwMode="auto">
              <a:xfrm>
                <a:off x="1901" y="3045"/>
                <a:ext cx="32" cy="6"/>
              </a:xfrm>
              <a:prstGeom prst="rect">
                <a:avLst/>
              </a:prstGeom>
              <a:solidFill>
                <a:srgbClr val="F2F2F2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9" name="Rectangle 148"/>
              <p:cNvSpPr>
                <a:spLocks noChangeArrowheads="1"/>
              </p:cNvSpPr>
              <p:nvPr/>
            </p:nvSpPr>
            <p:spPr bwMode="auto">
              <a:xfrm>
                <a:off x="1901" y="3045"/>
                <a:ext cx="32" cy="6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70" name="Freeform 149"/>
              <p:cNvSpPr>
                <a:spLocks/>
              </p:cNvSpPr>
              <p:nvPr/>
            </p:nvSpPr>
            <p:spPr bwMode="auto">
              <a:xfrm>
                <a:off x="1900" y="3040"/>
                <a:ext cx="34" cy="1"/>
              </a:xfrm>
              <a:custGeom>
                <a:avLst/>
                <a:gdLst>
                  <a:gd name="T0" fmla="*/ 33 w 34"/>
                  <a:gd name="T1" fmla="*/ 0 h 1"/>
                  <a:gd name="T2" fmla="*/ 1 w 34"/>
                  <a:gd name="T3" fmla="*/ 0 h 1"/>
                  <a:gd name="T4" fmla="*/ 0 w 34"/>
                  <a:gd name="T5" fmla="*/ 1 h 1"/>
                  <a:gd name="T6" fmla="*/ 34 w 34"/>
                  <a:gd name="T7" fmla="*/ 1 h 1"/>
                  <a:gd name="T8" fmla="*/ 33 w 34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"/>
                  <a:gd name="T17" fmla="*/ 34 w 34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">
                    <a:moveTo>
                      <a:pt x="33" y="0"/>
                    </a:moveTo>
                    <a:lnTo>
                      <a:pt x="1" y="0"/>
                    </a:lnTo>
                    <a:lnTo>
                      <a:pt x="0" y="1"/>
                    </a:lnTo>
                    <a:lnTo>
                      <a:pt x="34" y="1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E5E5E5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1" name="Freeform 150"/>
              <p:cNvSpPr>
                <a:spLocks/>
              </p:cNvSpPr>
              <p:nvPr/>
            </p:nvSpPr>
            <p:spPr bwMode="auto">
              <a:xfrm>
                <a:off x="1900" y="3040"/>
                <a:ext cx="34" cy="1"/>
              </a:xfrm>
              <a:custGeom>
                <a:avLst/>
                <a:gdLst>
                  <a:gd name="T0" fmla="*/ 33 w 34"/>
                  <a:gd name="T1" fmla="*/ 0 h 1"/>
                  <a:gd name="T2" fmla="*/ 1 w 34"/>
                  <a:gd name="T3" fmla="*/ 0 h 1"/>
                  <a:gd name="T4" fmla="*/ 0 w 34"/>
                  <a:gd name="T5" fmla="*/ 1 h 1"/>
                  <a:gd name="T6" fmla="*/ 34 w 34"/>
                  <a:gd name="T7" fmla="*/ 1 h 1"/>
                  <a:gd name="T8" fmla="*/ 33 w 34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"/>
                  <a:gd name="T17" fmla="*/ 34 w 34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">
                    <a:moveTo>
                      <a:pt x="33" y="0"/>
                    </a:moveTo>
                    <a:lnTo>
                      <a:pt x="1" y="0"/>
                    </a:lnTo>
                    <a:lnTo>
                      <a:pt x="0" y="1"/>
                    </a:lnTo>
                    <a:lnTo>
                      <a:pt x="34" y="1"/>
                    </a:lnTo>
                    <a:lnTo>
                      <a:pt x="33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2" name="Freeform 151"/>
              <p:cNvSpPr>
                <a:spLocks/>
              </p:cNvSpPr>
              <p:nvPr/>
            </p:nvSpPr>
            <p:spPr bwMode="auto">
              <a:xfrm>
                <a:off x="1933" y="3044"/>
                <a:ext cx="33" cy="1"/>
              </a:xfrm>
              <a:custGeom>
                <a:avLst/>
                <a:gdLst>
                  <a:gd name="T0" fmla="*/ 31 w 33"/>
                  <a:gd name="T1" fmla="*/ 0 h 1"/>
                  <a:gd name="T2" fmla="*/ 0 w 33"/>
                  <a:gd name="T3" fmla="*/ 0 h 1"/>
                  <a:gd name="T4" fmla="*/ 0 w 33"/>
                  <a:gd name="T5" fmla="*/ 1 h 1"/>
                  <a:gd name="T6" fmla="*/ 33 w 33"/>
                  <a:gd name="T7" fmla="*/ 1 h 1"/>
                  <a:gd name="T8" fmla="*/ 31 w 3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"/>
                  <a:gd name="T17" fmla="*/ 33 w 33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">
                    <a:moveTo>
                      <a:pt x="31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33" y="1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CCCCCC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3" name="Freeform 152"/>
              <p:cNvSpPr>
                <a:spLocks/>
              </p:cNvSpPr>
              <p:nvPr/>
            </p:nvSpPr>
            <p:spPr bwMode="auto">
              <a:xfrm>
                <a:off x="1933" y="3044"/>
                <a:ext cx="33" cy="1"/>
              </a:xfrm>
              <a:custGeom>
                <a:avLst/>
                <a:gdLst>
                  <a:gd name="T0" fmla="*/ 31 w 33"/>
                  <a:gd name="T1" fmla="*/ 0 h 1"/>
                  <a:gd name="T2" fmla="*/ 0 w 33"/>
                  <a:gd name="T3" fmla="*/ 0 h 1"/>
                  <a:gd name="T4" fmla="*/ 0 w 33"/>
                  <a:gd name="T5" fmla="*/ 1 h 1"/>
                  <a:gd name="T6" fmla="*/ 33 w 33"/>
                  <a:gd name="T7" fmla="*/ 1 h 1"/>
                  <a:gd name="T8" fmla="*/ 31 w 3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"/>
                  <a:gd name="T17" fmla="*/ 33 w 33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">
                    <a:moveTo>
                      <a:pt x="31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33" y="1"/>
                    </a:lnTo>
                    <a:lnTo>
                      <a:pt x="31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4" name="Freeform 153"/>
              <p:cNvSpPr>
                <a:spLocks/>
              </p:cNvSpPr>
              <p:nvPr/>
            </p:nvSpPr>
            <p:spPr bwMode="auto">
              <a:xfrm>
                <a:off x="1901" y="3045"/>
                <a:ext cx="1" cy="4"/>
              </a:xfrm>
              <a:custGeom>
                <a:avLst/>
                <a:gdLst>
                  <a:gd name="T0" fmla="*/ 0 w 1"/>
                  <a:gd name="T1" fmla="*/ 0 h 4"/>
                  <a:gd name="T2" fmla="*/ 0 w 1"/>
                  <a:gd name="T3" fmla="*/ 0 h 4"/>
                  <a:gd name="T4" fmla="*/ 0 w 1"/>
                  <a:gd name="T5" fmla="*/ 4 h 4"/>
                  <a:gd name="T6" fmla="*/ 1 w 1"/>
                  <a:gd name="T7" fmla="*/ 0 h 4"/>
                  <a:gd name="T8" fmla="*/ 0 w 1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4"/>
                  <a:gd name="T17" fmla="*/ 1 w 1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4">
                    <a:moveTo>
                      <a:pt x="0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5" name="Freeform 154"/>
              <p:cNvSpPr>
                <a:spLocks/>
              </p:cNvSpPr>
              <p:nvPr/>
            </p:nvSpPr>
            <p:spPr bwMode="auto">
              <a:xfrm>
                <a:off x="1901" y="3045"/>
                <a:ext cx="1" cy="4"/>
              </a:xfrm>
              <a:custGeom>
                <a:avLst/>
                <a:gdLst>
                  <a:gd name="T0" fmla="*/ 0 w 1"/>
                  <a:gd name="T1" fmla="*/ 0 h 4"/>
                  <a:gd name="T2" fmla="*/ 0 w 1"/>
                  <a:gd name="T3" fmla="*/ 0 h 4"/>
                  <a:gd name="T4" fmla="*/ 0 w 1"/>
                  <a:gd name="T5" fmla="*/ 4 h 4"/>
                  <a:gd name="T6" fmla="*/ 1 w 1"/>
                  <a:gd name="T7" fmla="*/ 0 h 4"/>
                  <a:gd name="T8" fmla="*/ 0 w 1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4"/>
                  <a:gd name="T17" fmla="*/ 1 w 1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4">
                    <a:moveTo>
                      <a:pt x="0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1" y="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6" name="Freeform 155"/>
              <p:cNvSpPr>
                <a:spLocks/>
              </p:cNvSpPr>
              <p:nvPr/>
            </p:nvSpPr>
            <p:spPr bwMode="auto">
              <a:xfrm>
                <a:off x="1930" y="3045"/>
                <a:ext cx="1" cy="4"/>
              </a:xfrm>
              <a:custGeom>
                <a:avLst/>
                <a:gdLst>
                  <a:gd name="T0" fmla="*/ 1 w 1"/>
                  <a:gd name="T1" fmla="*/ 0 h 4"/>
                  <a:gd name="T2" fmla="*/ 1 w 1"/>
                  <a:gd name="T3" fmla="*/ 0 h 4"/>
                  <a:gd name="T4" fmla="*/ 1 w 1"/>
                  <a:gd name="T5" fmla="*/ 4 h 4"/>
                  <a:gd name="T6" fmla="*/ 0 w 1"/>
                  <a:gd name="T7" fmla="*/ 0 h 4"/>
                  <a:gd name="T8" fmla="*/ 1 w 1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4"/>
                  <a:gd name="T17" fmla="*/ 1 w 1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4">
                    <a:moveTo>
                      <a:pt x="1" y="0"/>
                    </a:moveTo>
                    <a:lnTo>
                      <a:pt x="1" y="0"/>
                    </a:lnTo>
                    <a:lnTo>
                      <a:pt x="1" y="4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7" name="Freeform 156"/>
              <p:cNvSpPr>
                <a:spLocks/>
              </p:cNvSpPr>
              <p:nvPr/>
            </p:nvSpPr>
            <p:spPr bwMode="auto">
              <a:xfrm>
                <a:off x="1930" y="3045"/>
                <a:ext cx="1" cy="4"/>
              </a:xfrm>
              <a:custGeom>
                <a:avLst/>
                <a:gdLst>
                  <a:gd name="T0" fmla="*/ 1 w 1"/>
                  <a:gd name="T1" fmla="*/ 0 h 4"/>
                  <a:gd name="T2" fmla="*/ 1 w 1"/>
                  <a:gd name="T3" fmla="*/ 0 h 4"/>
                  <a:gd name="T4" fmla="*/ 1 w 1"/>
                  <a:gd name="T5" fmla="*/ 4 h 4"/>
                  <a:gd name="T6" fmla="*/ 0 w 1"/>
                  <a:gd name="T7" fmla="*/ 0 h 4"/>
                  <a:gd name="T8" fmla="*/ 1 w 1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4"/>
                  <a:gd name="T17" fmla="*/ 1 w 1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4">
                    <a:moveTo>
                      <a:pt x="1" y="0"/>
                    </a:moveTo>
                    <a:lnTo>
                      <a:pt x="1" y="0"/>
                    </a:lnTo>
                    <a:lnTo>
                      <a:pt x="1" y="4"/>
                    </a:lnTo>
                    <a:lnTo>
                      <a:pt x="0" y="0"/>
                    </a:lnTo>
                    <a:lnTo>
                      <a:pt x="1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8" name="Rectangle 157"/>
              <p:cNvSpPr>
                <a:spLocks noChangeArrowheads="1"/>
              </p:cNvSpPr>
              <p:nvPr/>
            </p:nvSpPr>
            <p:spPr bwMode="auto">
              <a:xfrm>
                <a:off x="1889" y="3052"/>
                <a:ext cx="7" cy="3"/>
              </a:xfrm>
              <a:prstGeom prst="rect">
                <a:avLst/>
              </a:prstGeom>
              <a:solidFill>
                <a:srgbClr val="83FF00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79" name="Rectangle 158"/>
              <p:cNvSpPr>
                <a:spLocks noChangeArrowheads="1"/>
              </p:cNvSpPr>
              <p:nvPr/>
            </p:nvSpPr>
            <p:spPr bwMode="auto">
              <a:xfrm>
                <a:off x="1889" y="3052"/>
                <a:ext cx="7" cy="3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80" name="Freeform 159"/>
              <p:cNvSpPr>
                <a:spLocks/>
              </p:cNvSpPr>
              <p:nvPr/>
            </p:nvSpPr>
            <p:spPr bwMode="auto">
              <a:xfrm>
                <a:off x="1865" y="3044"/>
                <a:ext cx="35" cy="1"/>
              </a:xfrm>
              <a:custGeom>
                <a:avLst/>
                <a:gdLst>
                  <a:gd name="T0" fmla="*/ 33 w 35"/>
                  <a:gd name="T1" fmla="*/ 0 h 1"/>
                  <a:gd name="T2" fmla="*/ 2 w 35"/>
                  <a:gd name="T3" fmla="*/ 0 h 1"/>
                  <a:gd name="T4" fmla="*/ 0 w 35"/>
                  <a:gd name="T5" fmla="*/ 1 h 1"/>
                  <a:gd name="T6" fmla="*/ 35 w 35"/>
                  <a:gd name="T7" fmla="*/ 1 h 1"/>
                  <a:gd name="T8" fmla="*/ 33 w 35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"/>
                  <a:gd name="T16" fmla="*/ 0 h 1"/>
                  <a:gd name="T17" fmla="*/ 35 w 35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" h="1">
                    <a:moveTo>
                      <a:pt x="33" y="0"/>
                    </a:moveTo>
                    <a:lnTo>
                      <a:pt x="2" y="0"/>
                    </a:lnTo>
                    <a:lnTo>
                      <a:pt x="0" y="1"/>
                    </a:lnTo>
                    <a:lnTo>
                      <a:pt x="35" y="1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CCCCCC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1" name="Freeform 160"/>
              <p:cNvSpPr>
                <a:spLocks/>
              </p:cNvSpPr>
              <p:nvPr/>
            </p:nvSpPr>
            <p:spPr bwMode="auto">
              <a:xfrm>
                <a:off x="1865" y="3044"/>
                <a:ext cx="35" cy="1"/>
              </a:xfrm>
              <a:custGeom>
                <a:avLst/>
                <a:gdLst>
                  <a:gd name="T0" fmla="*/ 33 w 35"/>
                  <a:gd name="T1" fmla="*/ 0 h 1"/>
                  <a:gd name="T2" fmla="*/ 2 w 35"/>
                  <a:gd name="T3" fmla="*/ 0 h 1"/>
                  <a:gd name="T4" fmla="*/ 0 w 35"/>
                  <a:gd name="T5" fmla="*/ 1 h 1"/>
                  <a:gd name="T6" fmla="*/ 35 w 35"/>
                  <a:gd name="T7" fmla="*/ 1 h 1"/>
                  <a:gd name="T8" fmla="*/ 33 w 35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"/>
                  <a:gd name="T16" fmla="*/ 0 h 1"/>
                  <a:gd name="T17" fmla="*/ 35 w 35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" h="1">
                    <a:moveTo>
                      <a:pt x="33" y="0"/>
                    </a:moveTo>
                    <a:lnTo>
                      <a:pt x="2" y="0"/>
                    </a:lnTo>
                    <a:lnTo>
                      <a:pt x="0" y="1"/>
                    </a:lnTo>
                    <a:lnTo>
                      <a:pt x="35" y="1"/>
                    </a:lnTo>
                    <a:lnTo>
                      <a:pt x="33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2" name="Freeform 161"/>
              <p:cNvSpPr>
                <a:spLocks/>
              </p:cNvSpPr>
              <p:nvPr/>
            </p:nvSpPr>
            <p:spPr bwMode="auto">
              <a:xfrm>
                <a:off x="1938" y="3052"/>
                <a:ext cx="11" cy="3"/>
              </a:xfrm>
              <a:custGeom>
                <a:avLst/>
                <a:gdLst>
                  <a:gd name="T0" fmla="*/ 11 w 11"/>
                  <a:gd name="T1" fmla="*/ 1 h 3"/>
                  <a:gd name="T2" fmla="*/ 11 w 11"/>
                  <a:gd name="T3" fmla="*/ 1 h 3"/>
                  <a:gd name="T4" fmla="*/ 11 w 11"/>
                  <a:gd name="T5" fmla="*/ 0 h 3"/>
                  <a:gd name="T6" fmla="*/ 11 w 11"/>
                  <a:gd name="T7" fmla="*/ 0 h 3"/>
                  <a:gd name="T8" fmla="*/ 11 w 11"/>
                  <a:gd name="T9" fmla="*/ 0 h 3"/>
                  <a:gd name="T10" fmla="*/ 11 w 11"/>
                  <a:gd name="T11" fmla="*/ 0 h 3"/>
                  <a:gd name="T12" fmla="*/ 9 w 11"/>
                  <a:gd name="T13" fmla="*/ 0 h 3"/>
                  <a:gd name="T14" fmla="*/ 9 w 11"/>
                  <a:gd name="T15" fmla="*/ 0 h 3"/>
                  <a:gd name="T16" fmla="*/ 9 w 11"/>
                  <a:gd name="T17" fmla="*/ 0 h 3"/>
                  <a:gd name="T18" fmla="*/ 1 w 11"/>
                  <a:gd name="T19" fmla="*/ 0 h 3"/>
                  <a:gd name="T20" fmla="*/ 1 w 11"/>
                  <a:gd name="T21" fmla="*/ 0 h 3"/>
                  <a:gd name="T22" fmla="*/ 1 w 11"/>
                  <a:gd name="T23" fmla="*/ 0 h 3"/>
                  <a:gd name="T24" fmla="*/ 0 w 11"/>
                  <a:gd name="T25" fmla="*/ 0 h 3"/>
                  <a:gd name="T26" fmla="*/ 0 w 11"/>
                  <a:gd name="T27" fmla="*/ 0 h 3"/>
                  <a:gd name="T28" fmla="*/ 0 w 11"/>
                  <a:gd name="T29" fmla="*/ 0 h 3"/>
                  <a:gd name="T30" fmla="*/ 0 w 11"/>
                  <a:gd name="T31" fmla="*/ 0 h 3"/>
                  <a:gd name="T32" fmla="*/ 0 w 11"/>
                  <a:gd name="T33" fmla="*/ 1 h 3"/>
                  <a:gd name="T34" fmla="*/ 0 w 11"/>
                  <a:gd name="T35" fmla="*/ 1 h 3"/>
                  <a:gd name="T36" fmla="*/ 0 w 11"/>
                  <a:gd name="T37" fmla="*/ 1 h 3"/>
                  <a:gd name="T38" fmla="*/ 0 w 11"/>
                  <a:gd name="T39" fmla="*/ 1 h 3"/>
                  <a:gd name="T40" fmla="*/ 0 w 11"/>
                  <a:gd name="T41" fmla="*/ 1 h 3"/>
                  <a:gd name="T42" fmla="*/ 0 w 11"/>
                  <a:gd name="T43" fmla="*/ 3 h 3"/>
                  <a:gd name="T44" fmla="*/ 0 w 11"/>
                  <a:gd name="T45" fmla="*/ 3 h 3"/>
                  <a:gd name="T46" fmla="*/ 0 w 11"/>
                  <a:gd name="T47" fmla="*/ 3 h 3"/>
                  <a:gd name="T48" fmla="*/ 1 w 11"/>
                  <a:gd name="T49" fmla="*/ 3 h 3"/>
                  <a:gd name="T50" fmla="*/ 1 w 11"/>
                  <a:gd name="T51" fmla="*/ 3 h 3"/>
                  <a:gd name="T52" fmla="*/ 1 w 11"/>
                  <a:gd name="T53" fmla="*/ 3 h 3"/>
                  <a:gd name="T54" fmla="*/ 9 w 11"/>
                  <a:gd name="T55" fmla="*/ 3 h 3"/>
                  <a:gd name="T56" fmla="*/ 9 w 11"/>
                  <a:gd name="T57" fmla="*/ 3 h 3"/>
                  <a:gd name="T58" fmla="*/ 9 w 11"/>
                  <a:gd name="T59" fmla="*/ 3 h 3"/>
                  <a:gd name="T60" fmla="*/ 11 w 11"/>
                  <a:gd name="T61" fmla="*/ 3 h 3"/>
                  <a:gd name="T62" fmla="*/ 11 w 11"/>
                  <a:gd name="T63" fmla="*/ 3 h 3"/>
                  <a:gd name="T64" fmla="*/ 11 w 11"/>
                  <a:gd name="T65" fmla="*/ 3 h 3"/>
                  <a:gd name="T66" fmla="*/ 11 w 11"/>
                  <a:gd name="T67" fmla="*/ 1 h 3"/>
                  <a:gd name="T68" fmla="*/ 11 w 11"/>
                  <a:gd name="T69" fmla="*/ 1 h 3"/>
                  <a:gd name="T70" fmla="*/ 11 w 11"/>
                  <a:gd name="T71" fmla="*/ 1 h 3"/>
                  <a:gd name="T72" fmla="*/ 11 w 11"/>
                  <a:gd name="T73" fmla="*/ 1 h 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1"/>
                  <a:gd name="T112" fmla="*/ 0 h 3"/>
                  <a:gd name="T113" fmla="*/ 11 w 11"/>
                  <a:gd name="T114" fmla="*/ 3 h 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1" h="3">
                    <a:moveTo>
                      <a:pt x="11" y="1"/>
                    </a:moveTo>
                    <a:lnTo>
                      <a:pt x="11" y="1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9" y="3"/>
                    </a:lnTo>
                    <a:lnTo>
                      <a:pt x="11" y="3"/>
                    </a:lnTo>
                    <a:lnTo>
                      <a:pt x="11" y="1"/>
                    </a:lnTo>
                    <a:close/>
                  </a:path>
                </a:pathLst>
              </a:custGeom>
              <a:solidFill>
                <a:srgbClr val="D8D8D8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3" name="Freeform 162"/>
              <p:cNvSpPr>
                <a:spLocks/>
              </p:cNvSpPr>
              <p:nvPr/>
            </p:nvSpPr>
            <p:spPr bwMode="auto">
              <a:xfrm>
                <a:off x="1938" y="3052"/>
                <a:ext cx="11" cy="3"/>
              </a:xfrm>
              <a:custGeom>
                <a:avLst/>
                <a:gdLst>
                  <a:gd name="T0" fmla="*/ 11 w 11"/>
                  <a:gd name="T1" fmla="*/ 1 h 3"/>
                  <a:gd name="T2" fmla="*/ 11 w 11"/>
                  <a:gd name="T3" fmla="*/ 1 h 3"/>
                  <a:gd name="T4" fmla="*/ 11 w 11"/>
                  <a:gd name="T5" fmla="*/ 0 h 3"/>
                  <a:gd name="T6" fmla="*/ 11 w 11"/>
                  <a:gd name="T7" fmla="*/ 0 h 3"/>
                  <a:gd name="T8" fmla="*/ 11 w 11"/>
                  <a:gd name="T9" fmla="*/ 0 h 3"/>
                  <a:gd name="T10" fmla="*/ 11 w 11"/>
                  <a:gd name="T11" fmla="*/ 0 h 3"/>
                  <a:gd name="T12" fmla="*/ 9 w 11"/>
                  <a:gd name="T13" fmla="*/ 0 h 3"/>
                  <a:gd name="T14" fmla="*/ 9 w 11"/>
                  <a:gd name="T15" fmla="*/ 0 h 3"/>
                  <a:gd name="T16" fmla="*/ 9 w 11"/>
                  <a:gd name="T17" fmla="*/ 0 h 3"/>
                  <a:gd name="T18" fmla="*/ 1 w 11"/>
                  <a:gd name="T19" fmla="*/ 0 h 3"/>
                  <a:gd name="T20" fmla="*/ 1 w 11"/>
                  <a:gd name="T21" fmla="*/ 0 h 3"/>
                  <a:gd name="T22" fmla="*/ 1 w 11"/>
                  <a:gd name="T23" fmla="*/ 0 h 3"/>
                  <a:gd name="T24" fmla="*/ 0 w 11"/>
                  <a:gd name="T25" fmla="*/ 0 h 3"/>
                  <a:gd name="T26" fmla="*/ 0 w 11"/>
                  <a:gd name="T27" fmla="*/ 0 h 3"/>
                  <a:gd name="T28" fmla="*/ 0 w 11"/>
                  <a:gd name="T29" fmla="*/ 0 h 3"/>
                  <a:gd name="T30" fmla="*/ 0 w 11"/>
                  <a:gd name="T31" fmla="*/ 0 h 3"/>
                  <a:gd name="T32" fmla="*/ 0 w 11"/>
                  <a:gd name="T33" fmla="*/ 1 h 3"/>
                  <a:gd name="T34" fmla="*/ 0 w 11"/>
                  <a:gd name="T35" fmla="*/ 1 h 3"/>
                  <a:gd name="T36" fmla="*/ 0 w 11"/>
                  <a:gd name="T37" fmla="*/ 1 h 3"/>
                  <a:gd name="T38" fmla="*/ 0 w 11"/>
                  <a:gd name="T39" fmla="*/ 1 h 3"/>
                  <a:gd name="T40" fmla="*/ 0 w 11"/>
                  <a:gd name="T41" fmla="*/ 1 h 3"/>
                  <a:gd name="T42" fmla="*/ 0 w 11"/>
                  <a:gd name="T43" fmla="*/ 3 h 3"/>
                  <a:gd name="T44" fmla="*/ 0 w 11"/>
                  <a:gd name="T45" fmla="*/ 3 h 3"/>
                  <a:gd name="T46" fmla="*/ 0 w 11"/>
                  <a:gd name="T47" fmla="*/ 3 h 3"/>
                  <a:gd name="T48" fmla="*/ 1 w 11"/>
                  <a:gd name="T49" fmla="*/ 3 h 3"/>
                  <a:gd name="T50" fmla="*/ 1 w 11"/>
                  <a:gd name="T51" fmla="*/ 3 h 3"/>
                  <a:gd name="T52" fmla="*/ 1 w 11"/>
                  <a:gd name="T53" fmla="*/ 3 h 3"/>
                  <a:gd name="T54" fmla="*/ 9 w 11"/>
                  <a:gd name="T55" fmla="*/ 3 h 3"/>
                  <a:gd name="T56" fmla="*/ 9 w 11"/>
                  <a:gd name="T57" fmla="*/ 3 h 3"/>
                  <a:gd name="T58" fmla="*/ 9 w 11"/>
                  <a:gd name="T59" fmla="*/ 3 h 3"/>
                  <a:gd name="T60" fmla="*/ 11 w 11"/>
                  <a:gd name="T61" fmla="*/ 3 h 3"/>
                  <a:gd name="T62" fmla="*/ 11 w 11"/>
                  <a:gd name="T63" fmla="*/ 3 h 3"/>
                  <a:gd name="T64" fmla="*/ 11 w 11"/>
                  <a:gd name="T65" fmla="*/ 3 h 3"/>
                  <a:gd name="T66" fmla="*/ 11 w 11"/>
                  <a:gd name="T67" fmla="*/ 1 h 3"/>
                  <a:gd name="T68" fmla="*/ 11 w 11"/>
                  <a:gd name="T69" fmla="*/ 1 h 3"/>
                  <a:gd name="T70" fmla="*/ 11 w 11"/>
                  <a:gd name="T71" fmla="*/ 1 h 3"/>
                  <a:gd name="T72" fmla="*/ 11 w 11"/>
                  <a:gd name="T73" fmla="*/ 1 h 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1"/>
                  <a:gd name="T112" fmla="*/ 0 h 3"/>
                  <a:gd name="T113" fmla="*/ 11 w 11"/>
                  <a:gd name="T114" fmla="*/ 3 h 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1" h="3">
                    <a:moveTo>
                      <a:pt x="11" y="1"/>
                    </a:moveTo>
                    <a:lnTo>
                      <a:pt x="11" y="1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9" y="3"/>
                    </a:lnTo>
                    <a:lnTo>
                      <a:pt x="11" y="3"/>
                    </a:lnTo>
                    <a:lnTo>
                      <a:pt x="11" y="1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4" name="Line 163"/>
              <p:cNvSpPr>
                <a:spLocks noChangeShapeType="1"/>
              </p:cNvSpPr>
              <p:nvPr/>
            </p:nvSpPr>
            <p:spPr bwMode="auto">
              <a:xfrm>
                <a:off x="1863" y="2905"/>
                <a:ext cx="207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5" name="Rectangle 164"/>
              <p:cNvSpPr>
                <a:spLocks noChangeArrowheads="1"/>
              </p:cNvSpPr>
              <p:nvPr/>
            </p:nvSpPr>
            <p:spPr bwMode="auto">
              <a:xfrm>
                <a:off x="1909" y="2862"/>
                <a:ext cx="116" cy="25"/>
              </a:xfrm>
              <a:prstGeom prst="rect">
                <a:avLst/>
              </a:prstGeom>
              <a:solidFill>
                <a:srgbClr val="E5E5E5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86" name="Rectangle 165"/>
              <p:cNvSpPr>
                <a:spLocks noChangeArrowheads="1"/>
              </p:cNvSpPr>
              <p:nvPr/>
            </p:nvSpPr>
            <p:spPr bwMode="auto">
              <a:xfrm>
                <a:off x="1909" y="2862"/>
                <a:ext cx="116" cy="25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87" name="Rectangle 166"/>
              <p:cNvSpPr>
                <a:spLocks noChangeArrowheads="1"/>
              </p:cNvSpPr>
              <p:nvPr/>
            </p:nvSpPr>
            <p:spPr bwMode="auto">
              <a:xfrm>
                <a:off x="1918" y="2863"/>
                <a:ext cx="99" cy="19"/>
              </a:xfrm>
              <a:prstGeom prst="rect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88" name="Rectangle 167"/>
              <p:cNvSpPr>
                <a:spLocks noChangeArrowheads="1"/>
              </p:cNvSpPr>
              <p:nvPr/>
            </p:nvSpPr>
            <p:spPr bwMode="auto">
              <a:xfrm>
                <a:off x="1918" y="2863"/>
                <a:ext cx="99" cy="19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89" name="Freeform 168"/>
              <p:cNvSpPr>
                <a:spLocks/>
              </p:cNvSpPr>
              <p:nvPr/>
            </p:nvSpPr>
            <p:spPr bwMode="auto">
              <a:xfrm>
                <a:off x="1918" y="2862"/>
                <a:ext cx="99" cy="18"/>
              </a:xfrm>
              <a:custGeom>
                <a:avLst/>
                <a:gdLst>
                  <a:gd name="T0" fmla="*/ 0 w 99"/>
                  <a:gd name="T1" fmla="*/ 0 h 18"/>
                  <a:gd name="T2" fmla="*/ 0 w 99"/>
                  <a:gd name="T3" fmla="*/ 17 h 18"/>
                  <a:gd name="T4" fmla="*/ 4 w 99"/>
                  <a:gd name="T5" fmla="*/ 17 h 18"/>
                  <a:gd name="T6" fmla="*/ 4 w 99"/>
                  <a:gd name="T7" fmla="*/ 18 h 18"/>
                  <a:gd name="T8" fmla="*/ 94 w 99"/>
                  <a:gd name="T9" fmla="*/ 18 h 18"/>
                  <a:gd name="T10" fmla="*/ 94 w 99"/>
                  <a:gd name="T11" fmla="*/ 17 h 18"/>
                  <a:gd name="T12" fmla="*/ 99 w 99"/>
                  <a:gd name="T13" fmla="*/ 17 h 18"/>
                  <a:gd name="T14" fmla="*/ 99 w 99"/>
                  <a:gd name="T15" fmla="*/ 0 h 18"/>
                  <a:gd name="T16" fmla="*/ 0 w 99"/>
                  <a:gd name="T17" fmla="*/ 0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9"/>
                  <a:gd name="T28" fmla="*/ 0 h 18"/>
                  <a:gd name="T29" fmla="*/ 99 w 99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9" h="18">
                    <a:moveTo>
                      <a:pt x="0" y="0"/>
                    </a:moveTo>
                    <a:lnTo>
                      <a:pt x="0" y="17"/>
                    </a:lnTo>
                    <a:lnTo>
                      <a:pt x="4" y="17"/>
                    </a:lnTo>
                    <a:lnTo>
                      <a:pt x="4" y="18"/>
                    </a:lnTo>
                    <a:lnTo>
                      <a:pt x="94" y="18"/>
                    </a:lnTo>
                    <a:lnTo>
                      <a:pt x="94" y="17"/>
                    </a:lnTo>
                    <a:lnTo>
                      <a:pt x="99" y="17"/>
                    </a:lnTo>
                    <a:lnTo>
                      <a:pt x="9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F2F2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0" name="Freeform 169"/>
              <p:cNvSpPr>
                <a:spLocks/>
              </p:cNvSpPr>
              <p:nvPr/>
            </p:nvSpPr>
            <p:spPr bwMode="auto">
              <a:xfrm>
                <a:off x="1918" y="2862"/>
                <a:ext cx="99" cy="18"/>
              </a:xfrm>
              <a:custGeom>
                <a:avLst/>
                <a:gdLst>
                  <a:gd name="T0" fmla="*/ 0 w 99"/>
                  <a:gd name="T1" fmla="*/ 0 h 18"/>
                  <a:gd name="T2" fmla="*/ 0 w 99"/>
                  <a:gd name="T3" fmla="*/ 17 h 18"/>
                  <a:gd name="T4" fmla="*/ 4 w 99"/>
                  <a:gd name="T5" fmla="*/ 17 h 18"/>
                  <a:gd name="T6" fmla="*/ 4 w 99"/>
                  <a:gd name="T7" fmla="*/ 18 h 18"/>
                  <a:gd name="T8" fmla="*/ 94 w 99"/>
                  <a:gd name="T9" fmla="*/ 18 h 18"/>
                  <a:gd name="T10" fmla="*/ 94 w 99"/>
                  <a:gd name="T11" fmla="*/ 17 h 18"/>
                  <a:gd name="T12" fmla="*/ 99 w 99"/>
                  <a:gd name="T13" fmla="*/ 17 h 18"/>
                  <a:gd name="T14" fmla="*/ 99 w 99"/>
                  <a:gd name="T15" fmla="*/ 0 h 18"/>
                  <a:gd name="T16" fmla="*/ 0 w 99"/>
                  <a:gd name="T17" fmla="*/ 0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9"/>
                  <a:gd name="T28" fmla="*/ 0 h 18"/>
                  <a:gd name="T29" fmla="*/ 99 w 99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9" h="18">
                    <a:moveTo>
                      <a:pt x="0" y="0"/>
                    </a:moveTo>
                    <a:lnTo>
                      <a:pt x="0" y="17"/>
                    </a:lnTo>
                    <a:lnTo>
                      <a:pt x="4" y="17"/>
                    </a:lnTo>
                    <a:lnTo>
                      <a:pt x="4" y="18"/>
                    </a:lnTo>
                    <a:lnTo>
                      <a:pt x="94" y="18"/>
                    </a:lnTo>
                    <a:lnTo>
                      <a:pt x="94" y="17"/>
                    </a:lnTo>
                    <a:lnTo>
                      <a:pt x="99" y="17"/>
                    </a:lnTo>
                    <a:lnTo>
                      <a:pt x="99" y="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1" name="Freeform 170"/>
              <p:cNvSpPr>
                <a:spLocks/>
              </p:cNvSpPr>
              <p:nvPr/>
            </p:nvSpPr>
            <p:spPr bwMode="auto">
              <a:xfrm>
                <a:off x="2008" y="2863"/>
                <a:ext cx="3" cy="16"/>
              </a:xfrm>
              <a:custGeom>
                <a:avLst/>
                <a:gdLst>
                  <a:gd name="T0" fmla="*/ 3 w 3"/>
                  <a:gd name="T1" fmla="*/ 1 h 16"/>
                  <a:gd name="T2" fmla="*/ 3 w 3"/>
                  <a:gd name="T3" fmla="*/ 1 h 16"/>
                  <a:gd name="T4" fmla="*/ 1 w 3"/>
                  <a:gd name="T5" fmla="*/ 1 h 16"/>
                  <a:gd name="T6" fmla="*/ 1 w 3"/>
                  <a:gd name="T7" fmla="*/ 1 h 16"/>
                  <a:gd name="T8" fmla="*/ 1 w 3"/>
                  <a:gd name="T9" fmla="*/ 0 h 16"/>
                  <a:gd name="T10" fmla="*/ 1 w 3"/>
                  <a:gd name="T11" fmla="*/ 0 h 16"/>
                  <a:gd name="T12" fmla="*/ 0 w 3"/>
                  <a:gd name="T13" fmla="*/ 1 h 16"/>
                  <a:gd name="T14" fmla="*/ 0 w 3"/>
                  <a:gd name="T15" fmla="*/ 1 h 16"/>
                  <a:gd name="T16" fmla="*/ 0 w 3"/>
                  <a:gd name="T17" fmla="*/ 1 h 16"/>
                  <a:gd name="T18" fmla="*/ 0 w 3"/>
                  <a:gd name="T19" fmla="*/ 1 h 16"/>
                  <a:gd name="T20" fmla="*/ 0 w 3"/>
                  <a:gd name="T21" fmla="*/ 15 h 16"/>
                  <a:gd name="T22" fmla="*/ 0 w 3"/>
                  <a:gd name="T23" fmla="*/ 16 h 16"/>
                  <a:gd name="T24" fmla="*/ 0 w 3"/>
                  <a:gd name="T25" fmla="*/ 16 h 16"/>
                  <a:gd name="T26" fmla="*/ 0 w 3"/>
                  <a:gd name="T27" fmla="*/ 16 h 16"/>
                  <a:gd name="T28" fmla="*/ 1 w 3"/>
                  <a:gd name="T29" fmla="*/ 16 h 16"/>
                  <a:gd name="T30" fmla="*/ 1 w 3"/>
                  <a:gd name="T31" fmla="*/ 16 h 16"/>
                  <a:gd name="T32" fmla="*/ 1 w 3"/>
                  <a:gd name="T33" fmla="*/ 16 h 16"/>
                  <a:gd name="T34" fmla="*/ 1 w 3"/>
                  <a:gd name="T35" fmla="*/ 16 h 16"/>
                  <a:gd name="T36" fmla="*/ 3 w 3"/>
                  <a:gd name="T37" fmla="*/ 16 h 16"/>
                  <a:gd name="T38" fmla="*/ 3 w 3"/>
                  <a:gd name="T39" fmla="*/ 15 h 16"/>
                  <a:gd name="T40" fmla="*/ 3 w 3"/>
                  <a:gd name="T41" fmla="*/ 1 h 1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"/>
                  <a:gd name="T64" fmla="*/ 0 h 16"/>
                  <a:gd name="T65" fmla="*/ 3 w 3"/>
                  <a:gd name="T66" fmla="*/ 16 h 1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" h="16">
                    <a:moveTo>
                      <a:pt x="3" y="1"/>
                    </a:moveTo>
                    <a:lnTo>
                      <a:pt x="3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5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3" y="16"/>
                    </a:lnTo>
                    <a:lnTo>
                      <a:pt x="3" y="15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E5E5E5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2" name="Freeform 171"/>
              <p:cNvSpPr>
                <a:spLocks/>
              </p:cNvSpPr>
              <p:nvPr/>
            </p:nvSpPr>
            <p:spPr bwMode="auto">
              <a:xfrm>
                <a:off x="2008" y="2863"/>
                <a:ext cx="3" cy="16"/>
              </a:xfrm>
              <a:custGeom>
                <a:avLst/>
                <a:gdLst>
                  <a:gd name="T0" fmla="*/ 3 w 3"/>
                  <a:gd name="T1" fmla="*/ 1 h 16"/>
                  <a:gd name="T2" fmla="*/ 3 w 3"/>
                  <a:gd name="T3" fmla="*/ 1 h 16"/>
                  <a:gd name="T4" fmla="*/ 1 w 3"/>
                  <a:gd name="T5" fmla="*/ 1 h 16"/>
                  <a:gd name="T6" fmla="*/ 1 w 3"/>
                  <a:gd name="T7" fmla="*/ 1 h 16"/>
                  <a:gd name="T8" fmla="*/ 1 w 3"/>
                  <a:gd name="T9" fmla="*/ 0 h 16"/>
                  <a:gd name="T10" fmla="*/ 1 w 3"/>
                  <a:gd name="T11" fmla="*/ 0 h 16"/>
                  <a:gd name="T12" fmla="*/ 0 w 3"/>
                  <a:gd name="T13" fmla="*/ 1 h 16"/>
                  <a:gd name="T14" fmla="*/ 0 w 3"/>
                  <a:gd name="T15" fmla="*/ 1 h 16"/>
                  <a:gd name="T16" fmla="*/ 0 w 3"/>
                  <a:gd name="T17" fmla="*/ 1 h 16"/>
                  <a:gd name="T18" fmla="*/ 0 w 3"/>
                  <a:gd name="T19" fmla="*/ 1 h 16"/>
                  <a:gd name="T20" fmla="*/ 0 w 3"/>
                  <a:gd name="T21" fmla="*/ 15 h 16"/>
                  <a:gd name="T22" fmla="*/ 0 w 3"/>
                  <a:gd name="T23" fmla="*/ 16 h 16"/>
                  <a:gd name="T24" fmla="*/ 0 w 3"/>
                  <a:gd name="T25" fmla="*/ 16 h 16"/>
                  <a:gd name="T26" fmla="*/ 0 w 3"/>
                  <a:gd name="T27" fmla="*/ 16 h 16"/>
                  <a:gd name="T28" fmla="*/ 1 w 3"/>
                  <a:gd name="T29" fmla="*/ 16 h 16"/>
                  <a:gd name="T30" fmla="*/ 1 w 3"/>
                  <a:gd name="T31" fmla="*/ 16 h 16"/>
                  <a:gd name="T32" fmla="*/ 1 w 3"/>
                  <a:gd name="T33" fmla="*/ 16 h 16"/>
                  <a:gd name="T34" fmla="*/ 1 w 3"/>
                  <a:gd name="T35" fmla="*/ 16 h 16"/>
                  <a:gd name="T36" fmla="*/ 3 w 3"/>
                  <a:gd name="T37" fmla="*/ 16 h 16"/>
                  <a:gd name="T38" fmla="*/ 3 w 3"/>
                  <a:gd name="T39" fmla="*/ 15 h 16"/>
                  <a:gd name="T40" fmla="*/ 3 w 3"/>
                  <a:gd name="T41" fmla="*/ 1 h 1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"/>
                  <a:gd name="T64" fmla="*/ 0 h 16"/>
                  <a:gd name="T65" fmla="*/ 3 w 3"/>
                  <a:gd name="T66" fmla="*/ 16 h 1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" h="16">
                    <a:moveTo>
                      <a:pt x="3" y="1"/>
                    </a:moveTo>
                    <a:lnTo>
                      <a:pt x="3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5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3" y="16"/>
                    </a:lnTo>
                    <a:lnTo>
                      <a:pt x="3" y="15"/>
                    </a:lnTo>
                    <a:lnTo>
                      <a:pt x="3" y="1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3" name="Freeform 172"/>
              <p:cNvSpPr>
                <a:spLocks/>
              </p:cNvSpPr>
              <p:nvPr/>
            </p:nvSpPr>
            <p:spPr bwMode="auto">
              <a:xfrm>
                <a:off x="1924" y="2863"/>
                <a:ext cx="2" cy="16"/>
              </a:xfrm>
              <a:custGeom>
                <a:avLst/>
                <a:gdLst>
                  <a:gd name="T0" fmla="*/ 2 w 2"/>
                  <a:gd name="T1" fmla="*/ 1 h 16"/>
                  <a:gd name="T2" fmla="*/ 2 w 2"/>
                  <a:gd name="T3" fmla="*/ 1 h 16"/>
                  <a:gd name="T4" fmla="*/ 2 w 2"/>
                  <a:gd name="T5" fmla="*/ 1 h 16"/>
                  <a:gd name="T6" fmla="*/ 2 w 2"/>
                  <a:gd name="T7" fmla="*/ 1 h 16"/>
                  <a:gd name="T8" fmla="*/ 1 w 2"/>
                  <a:gd name="T9" fmla="*/ 0 h 16"/>
                  <a:gd name="T10" fmla="*/ 1 w 2"/>
                  <a:gd name="T11" fmla="*/ 0 h 16"/>
                  <a:gd name="T12" fmla="*/ 1 w 2"/>
                  <a:gd name="T13" fmla="*/ 1 h 16"/>
                  <a:gd name="T14" fmla="*/ 1 w 2"/>
                  <a:gd name="T15" fmla="*/ 1 h 16"/>
                  <a:gd name="T16" fmla="*/ 1 w 2"/>
                  <a:gd name="T17" fmla="*/ 1 h 16"/>
                  <a:gd name="T18" fmla="*/ 0 w 2"/>
                  <a:gd name="T19" fmla="*/ 1 h 16"/>
                  <a:gd name="T20" fmla="*/ 0 w 2"/>
                  <a:gd name="T21" fmla="*/ 15 h 16"/>
                  <a:gd name="T22" fmla="*/ 1 w 2"/>
                  <a:gd name="T23" fmla="*/ 16 h 16"/>
                  <a:gd name="T24" fmla="*/ 1 w 2"/>
                  <a:gd name="T25" fmla="*/ 16 h 16"/>
                  <a:gd name="T26" fmla="*/ 1 w 2"/>
                  <a:gd name="T27" fmla="*/ 16 h 16"/>
                  <a:gd name="T28" fmla="*/ 1 w 2"/>
                  <a:gd name="T29" fmla="*/ 16 h 16"/>
                  <a:gd name="T30" fmla="*/ 1 w 2"/>
                  <a:gd name="T31" fmla="*/ 16 h 16"/>
                  <a:gd name="T32" fmla="*/ 2 w 2"/>
                  <a:gd name="T33" fmla="*/ 16 h 16"/>
                  <a:gd name="T34" fmla="*/ 2 w 2"/>
                  <a:gd name="T35" fmla="*/ 16 h 16"/>
                  <a:gd name="T36" fmla="*/ 2 w 2"/>
                  <a:gd name="T37" fmla="*/ 16 h 16"/>
                  <a:gd name="T38" fmla="*/ 2 w 2"/>
                  <a:gd name="T39" fmla="*/ 15 h 16"/>
                  <a:gd name="T40" fmla="*/ 2 w 2"/>
                  <a:gd name="T41" fmla="*/ 1 h 1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"/>
                  <a:gd name="T64" fmla="*/ 0 h 16"/>
                  <a:gd name="T65" fmla="*/ 2 w 2"/>
                  <a:gd name="T66" fmla="*/ 16 h 1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" h="16">
                    <a:moveTo>
                      <a:pt x="2" y="1"/>
                    </a:moveTo>
                    <a:lnTo>
                      <a:pt x="2" y="1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5"/>
                    </a:lnTo>
                    <a:lnTo>
                      <a:pt x="1" y="16"/>
                    </a:lnTo>
                    <a:lnTo>
                      <a:pt x="2" y="16"/>
                    </a:lnTo>
                    <a:lnTo>
                      <a:pt x="2" y="15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E5E5E5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4" name="Freeform 173"/>
              <p:cNvSpPr>
                <a:spLocks/>
              </p:cNvSpPr>
              <p:nvPr/>
            </p:nvSpPr>
            <p:spPr bwMode="auto">
              <a:xfrm>
                <a:off x="1924" y="2863"/>
                <a:ext cx="2" cy="16"/>
              </a:xfrm>
              <a:custGeom>
                <a:avLst/>
                <a:gdLst>
                  <a:gd name="T0" fmla="*/ 2 w 2"/>
                  <a:gd name="T1" fmla="*/ 1 h 16"/>
                  <a:gd name="T2" fmla="*/ 2 w 2"/>
                  <a:gd name="T3" fmla="*/ 1 h 16"/>
                  <a:gd name="T4" fmla="*/ 2 w 2"/>
                  <a:gd name="T5" fmla="*/ 1 h 16"/>
                  <a:gd name="T6" fmla="*/ 2 w 2"/>
                  <a:gd name="T7" fmla="*/ 1 h 16"/>
                  <a:gd name="T8" fmla="*/ 1 w 2"/>
                  <a:gd name="T9" fmla="*/ 0 h 16"/>
                  <a:gd name="T10" fmla="*/ 1 w 2"/>
                  <a:gd name="T11" fmla="*/ 0 h 16"/>
                  <a:gd name="T12" fmla="*/ 1 w 2"/>
                  <a:gd name="T13" fmla="*/ 1 h 16"/>
                  <a:gd name="T14" fmla="*/ 1 w 2"/>
                  <a:gd name="T15" fmla="*/ 1 h 16"/>
                  <a:gd name="T16" fmla="*/ 1 w 2"/>
                  <a:gd name="T17" fmla="*/ 1 h 16"/>
                  <a:gd name="T18" fmla="*/ 0 w 2"/>
                  <a:gd name="T19" fmla="*/ 1 h 16"/>
                  <a:gd name="T20" fmla="*/ 0 w 2"/>
                  <a:gd name="T21" fmla="*/ 15 h 16"/>
                  <a:gd name="T22" fmla="*/ 1 w 2"/>
                  <a:gd name="T23" fmla="*/ 16 h 16"/>
                  <a:gd name="T24" fmla="*/ 1 w 2"/>
                  <a:gd name="T25" fmla="*/ 16 h 16"/>
                  <a:gd name="T26" fmla="*/ 1 w 2"/>
                  <a:gd name="T27" fmla="*/ 16 h 16"/>
                  <a:gd name="T28" fmla="*/ 1 w 2"/>
                  <a:gd name="T29" fmla="*/ 16 h 16"/>
                  <a:gd name="T30" fmla="*/ 1 w 2"/>
                  <a:gd name="T31" fmla="*/ 16 h 16"/>
                  <a:gd name="T32" fmla="*/ 2 w 2"/>
                  <a:gd name="T33" fmla="*/ 16 h 16"/>
                  <a:gd name="T34" fmla="*/ 2 w 2"/>
                  <a:gd name="T35" fmla="*/ 16 h 16"/>
                  <a:gd name="T36" fmla="*/ 2 w 2"/>
                  <a:gd name="T37" fmla="*/ 16 h 16"/>
                  <a:gd name="T38" fmla="*/ 2 w 2"/>
                  <a:gd name="T39" fmla="*/ 15 h 16"/>
                  <a:gd name="T40" fmla="*/ 2 w 2"/>
                  <a:gd name="T41" fmla="*/ 1 h 1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"/>
                  <a:gd name="T64" fmla="*/ 0 h 16"/>
                  <a:gd name="T65" fmla="*/ 2 w 2"/>
                  <a:gd name="T66" fmla="*/ 16 h 1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" h="16">
                    <a:moveTo>
                      <a:pt x="2" y="1"/>
                    </a:moveTo>
                    <a:lnTo>
                      <a:pt x="2" y="1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5"/>
                    </a:lnTo>
                    <a:lnTo>
                      <a:pt x="1" y="16"/>
                    </a:lnTo>
                    <a:lnTo>
                      <a:pt x="2" y="16"/>
                    </a:lnTo>
                    <a:lnTo>
                      <a:pt x="2" y="15"/>
                    </a:lnTo>
                    <a:lnTo>
                      <a:pt x="2" y="1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5" name="Line 174"/>
              <p:cNvSpPr>
                <a:spLocks noChangeShapeType="1"/>
              </p:cNvSpPr>
              <p:nvPr/>
            </p:nvSpPr>
            <p:spPr bwMode="auto">
              <a:xfrm>
                <a:off x="2034" y="3287"/>
                <a:ext cx="1" cy="44"/>
              </a:xfrm>
              <a:prstGeom prst="line">
                <a:avLst/>
              </a:prstGeom>
              <a:noFill/>
              <a:ln w="6350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6" name="Rectangle 175"/>
              <p:cNvSpPr>
                <a:spLocks noChangeArrowheads="1"/>
              </p:cNvSpPr>
              <p:nvPr/>
            </p:nvSpPr>
            <p:spPr bwMode="auto">
              <a:xfrm>
                <a:off x="1933" y="3084"/>
                <a:ext cx="76" cy="9"/>
              </a:xfrm>
              <a:prstGeom prst="rect">
                <a:avLst/>
              </a:prstGeom>
              <a:solidFill>
                <a:srgbClr val="003F7F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97" name="Rectangle 176"/>
              <p:cNvSpPr>
                <a:spLocks noChangeArrowheads="1"/>
              </p:cNvSpPr>
              <p:nvPr/>
            </p:nvSpPr>
            <p:spPr bwMode="auto">
              <a:xfrm>
                <a:off x="1933" y="3084"/>
                <a:ext cx="76" cy="9"/>
              </a:xfrm>
              <a:prstGeom prst="rect">
                <a:avLst/>
              </a:prstGeom>
              <a:noFill/>
              <a:ln w="1588">
                <a:solidFill>
                  <a:srgbClr val="003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</p:grpSp>
        <p:sp>
          <p:nvSpPr>
            <p:cNvPr id="17422" name="Freeform 177"/>
            <p:cNvSpPr>
              <a:spLocks/>
            </p:cNvSpPr>
            <p:nvPr/>
          </p:nvSpPr>
          <p:spPr bwMode="auto">
            <a:xfrm>
              <a:off x="2185964" y="2746376"/>
              <a:ext cx="1192213" cy="1220787"/>
            </a:xfrm>
            <a:custGeom>
              <a:avLst/>
              <a:gdLst>
                <a:gd name="T0" fmla="*/ 751 w 751"/>
                <a:gd name="T1" fmla="*/ 60 h 769"/>
                <a:gd name="T2" fmla="*/ 267 w 751"/>
                <a:gd name="T3" fmla="*/ 118 h 769"/>
                <a:gd name="T4" fmla="*/ 0 w 751"/>
                <a:gd name="T5" fmla="*/ 769 h 769"/>
                <a:gd name="T6" fmla="*/ 0 60000 65536"/>
                <a:gd name="T7" fmla="*/ 0 60000 65536"/>
                <a:gd name="T8" fmla="*/ 0 60000 65536"/>
                <a:gd name="T9" fmla="*/ 0 w 751"/>
                <a:gd name="T10" fmla="*/ 0 h 769"/>
                <a:gd name="T11" fmla="*/ 751 w 751"/>
                <a:gd name="T12" fmla="*/ 769 h 7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1" h="769">
                  <a:moveTo>
                    <a:pt x="751" y="60"/>
                  </a:moveTo>
                  <a:cubicBezTo>
                    <a:pt x="571" y="30"/>
                    <a:pt x="392" y="0"/>
                    <a:pt x="267" y="118"/>
                  </a:cubicBezTo>
                  <a:cubicBezTo>
                    <a:pt x="142" y="236"/>
                    <a:pt x="71" y="502"/>
                    <a:pt x="0" y="76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Line 178"/>
            <p:cNvSpPr>
              <a:spLocks noChangeShapeType="1"/>
            </p:cNvSpPr>
            <p:nvPr/>
          </p:nvSpPr>
          <p:spPr bwMode="auto">
            <a:xfrm flipH="1">
              <a:off x="3935389" y="3119438"/>
              <a:ext cx="628650" cy="1206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Line 179"/>
            <p:cNvSpPr>
              <a:spLocks noChangeShapeType="1"/>
            </p:cNvSpPr>
            <p:nvPr/>
          </p:nvSpPr>
          <p:spPr bwMode="auto">
            <a:xfrm>
              <a:off x="4564039" y="3119438"/>
              <a:ext cx="828675" cy="1377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Freeform 180"/>
            <p:cNvSpPr>
              <a:spLocks/>
            </p:cNvSpPr>
            <p:nvPr/>
          </p:nvSpPr>
          <p:spPr bwMode="auto">
            <a:xfrm>
              <a:off x="5749902" y="2779713"/>
              <a:ext cx="1233487" cy="1651000"/>
            </a:xfrm>
            <a:custGeom>
              <a:avLst/>
              <a:gdLst>
                <a:gd name="T0" fmla="*/ 0 w 777"/>
                <a:gd name="T1" fmla="*/ 55 h 1040"/>
                <a:gd name="T2" fmla="*/ 543 w 777"/>
                <a:gd name="T3" fmla="*/ 164 h 1040"/>
                <a:gd name="T4" fmla="*/ 777 w 777"/>
                <a:gd name="T5" fmla="*/ 1040 h 1040"/>
                <a:gd name="T6" fmla="*/ 0 60000 65536"/>
                <a:gd name="T7" fmla="*/ 0 60000 65536"/>
                <a:gd name="T8" fmla="*/ 0 60000 65536"/>
                <a:gd name="T9" fmla="*/ 0 w 777"/>
                <a:gd name="T10" fmla="*/ 0 h 1040"/>
                <a:gd name="T11" fmla="*/ 777 w 777"/>
                <a:gd name="T12" fmla="*/ 1040 h 10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77" h="1040">
                  <a:moveTo>
                    <a:pt x="0" y="55"/>
                  </a:moveTo>
                  <a:cubicBezTo>
                    <a:pt x="206" y="27"/>
                    <a:pt x="413" y="0"/>
                    <a:pt x="543" y="164"/>
                  </a:cubicBezTo>
                  <a:cubicBezTo>
                    <a:pt x="673" y="328"/>
                    <a:pt x="738" y="894"/>
                    <a:pt x="777" y="104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827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686800" cy="114300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Narrow view of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.Net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applications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357313" y="5000625"/>
            <a:ext cx="6080125" cy="914400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  <a:cs typeface="Arial" charset="0"/>
              </a:rPr>
              <a:t>Operating System + Hardware</a:t>
            </a: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214563" y="3786188"/>
            <a:ext cx="4443412" cy="1219200"/>
            <a:chOff x="2016" y="2064"/>
            <a:chExt cx="1824" cy="768"/>
          </a:xfrm>
        </p:grpSpPr>
        <p:sp>
          <p:nvSpPr>
            <p:cNvPr id="18440" name="Rectangle 7"/>
            <p:cNvSpPr>
              <a:spLocks noChangeArrowheads="1"/>
            </p:cNvSpPr>
            <p:nvPr/>
          </p:nvSpPr>
          <p:spPr bwMode="auto">
            <a:xfrm>
              <a:off x="2016" y="2064"/>
              <a:ext cx="1824" cy="576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cs typeface="Arial" charset="0"/>
                </a:rPr>
                <a:t>.NET Framework</a:t>
              </a:r>
            </a:p>
          </p:txBody>
        </p:sp>
        <p:sp>
          <p:nvSpPr>
            <p:cNvPr id="18441" name="AutoShape 8"/>
            <p:cNvSpPr>
              <a:spLocks noChangeArrowheads="1"/>
            </p:cNvSpPr>
            <p:nvPr/>
          </p:nvSpPr>
          <p:spPr bwMode="auto">
            <a:xfrm>
              <a:off x="2832" y="2544"/>
              <a:ext cx="192" cy="288"/>
            </a:xfrm>
            <a:prstGeom prst="downArrow">
              <a:avLst>
                <a:gd name="adj1" fmla="val 50000"/>
                <a:gd name="adj2" fmla="val 37500"/>
              </a:avLst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chemeClr val="bg1"/>
                </a:solidFill>
                <a:latin typeface="Constantia" pitchFamily="18" charset="0"/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000375" y="2571750"/>
            <a:ext cx="2806700" cy="1219200"/>
            <a:chOff x="2352" y="1440"/>
            <a:chExt cx="1152" cy="768"/>
          </a:xfrm>
        </p:grpSpPr>
        <p:sp>
          <p:nvSpPr>
            <p:cNvPr id="18438" name="Rectangle 10"/>
            <p:cNvSpPr>
              <a:spLocks noChangeArrowheads="1"/>
            </p:cNvSpPr>
            <p:nvPr/>
          </p:nvSpPr>
          <p:spPr bwMode="auto">
            <a:xfrm>
              <a:off x="2352" y="1440"/>
              <a:ext cx="1152" cy="576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cs typeface="Arial" charset="0"/>
                </a:rPr>
                <a:t>.NET Application</a:t>
              </a:r>
            </a:p>
          </p:txBody>
        </p:sp>
        <p:sp>
          <p:nvSpPr>
            <p:cNvPr id="18439" name="AutoShape 11"/>
            <p:cNvSpPr>
              <a:spLocks noChangeArrowheads="1"/>
            </p:cNvSpPr>
            <p:nvPr/>
          </p:nvSpPr>
          <p:spPr bwMode="auto">
            <a:xfrm>
              <a:off x="2832" y="1872"/>
              <a:ext cx="192" cy="336"/>
            </a:xfrm>
            <a:prstGeom prst="upDownArrow">
              <a:avLst>
                <a:gd name="adj1" fmla="val 50000"/>
                <a:gd name="adj2" fmla="val 35000"/>
              </a:avLst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chemeClr val="bg1"/>
                </a:solidFill>
                <a:latin typeface="Constanti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944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20080"/>
          </a:xfrm>
        </p:spPr>
        <p:txBody>
          <a:bodyPr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Before .NET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Windows GUI development: Win32 API, MFC, Visual Basic, COM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Web development: ASP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Java – “Write once, run anywhere.”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Embrace and extend: Visual J++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670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Life As a C/Win32 API Programmer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Traditional software development for the Windows.</a:t>
            </a:r>
          </a:p>
          <a:p>
            <a:pPr lvl="1"/>
            <a:r>
              <a:rPr lang="en-US" sz="2200" dirty="0" smtClean="0"/>
              <a:t>C developers are forced to contend with complex </a:t>
            </a:r>
            <a:r>
              <a:rPr lang="en-US" sz="2200" dirty="0" smtClean="0">
                <a:solidFill>
                  <a:srgbClr val="FFFF00"/>
                </a:solidFill>
              </a:rPr>
              <a:t>memory management </a:t>
            </a:r>
            <a:r>
              <a:rPr lang="en-US" sz="2200" dirty="0" smtClean="0"/>
              <a:t>and </a:t>
            </a:r>
            <a:r>
              <a:rPr lang="en-US" sz="2200" dirty="0" smtClean="0">
                <a:solidFill>
                  <a:srgbClr val="FFFF00"/>
                </a:solidFill>
              </a:rPr>
              <a:t>pointer</a:t>
            </a:r>
            <a:r>
              <a:rPr lang="en-US" sz="2200" dirty="0" smtClean="0"/>
              <a:t> arithmetic. </a:t>
            </a:r>
          </a:p>
          <a:p>
            <a:pPr lvl="1"/>
            <a:r>
              <a:rPr lang="en-US" sz="2200" dirty="0" smtClean="0"/>
              <a:t>It lacks the benefits provided by the object-oriented approach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you combine the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thousands of global functions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data types defined by the Win32 API to an already formidable language, it is little wonder that there are so many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buggy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applications floating around today.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486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Life As a C++/MFC Programmer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C++ is an object-oriented </a:t>
            </a:r>
            <a:r>
              <a:rPr lang="en-US" i="1" dirty="0" smtClean="0">
                <a:solidFill>
                  <a:srgbClr val="FFFF00"/>
                </a:solidFill>
              </a:rPr>
              <a:t>layer</a:t>
            </a:r>
            <a:r>
              <a:rPr lang="en-US" i="1" dirty="0" smtClean="0"/>
              <a:t> </a:t>
            </a:r>
            <a:r>
              <a:rPr lang="en-US" dirty="0" smtClean="0"/>
              <a:t>on top of C.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200" dirty="0" smtClean="0"/>
              <a:t>Programmers benefit from the famed “</a:t>
            </a:r>
            <a:r>
              <a:rPr lang="en-US" sz="2200" dirty="0" smtClean="0">
                <a:solidFill>
                  <a:srgbClr val="FFFF00"/>
                </a:solidFill>
              </a:rPr>
              <a:t>pillars of OOP</a:t>
            </a:r>
            <a:r>
              <a:rPr lang="en-US" sz="2200" dirty="0" smtClean="0"/>
              <a:t>” (encapsulation, inheritance, and polymorphism).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>
              <a:solidFill>
                <a:srgbClr val="FF6600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solidFill>
                  <a:srgbClr val="FFFF00"/>
                </a:solidFill>
              </a:rPr>
              <a:t>Microsoft Foundation Classes</a:t>
            </a:r>
            <a:r>
              <a:rPr lang="en-US" dirty="0" smtClean="0"/>
              <a:t> (MFC) provides a set of C++ classes that facilitate the construction of Win32 applications.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200" dirty="0" smtClean="0"/>
              <a:t>It wraps a “</a:t>
            </a:r>
            <a:r>
              <a:rPr lang="en-US" sz="2200" dirty="0" smtClean="0">
                <a:solidFill>
                  <a:srgbClr val="FFFF00"/>
                </a:solidFill>
              </a:rPr>
              <a:t>sane subset</a:t>
            </a:r>
            <a:r>
              <a:rPr lang="en-US" sz="2200" dirty="0" smtClean="0"/>
              <a:t>” of the raw Win32 API behind a number of classes, magic macros, and numerous code-generation tools (</a:t>
            </a:r>
            <a:r>
              <a:rPr lang="en-US" sz="2200" i="1" dirty="0" smtClean="0"/>
              <a:t>wizards</a:t>
            </a:r>
            <a:r>
              <a:rPr lang="en-US" sz="2200" dirty="0" smtClean="0"/>
              <a:t>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Regardless of the helpful MFC, programming for Windows using C++ remains a difficult and error-prone experience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03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6104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Visual Basic 6.0 Programmer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Ability to build complex user interfaces, code libraries, and data access logic with minimal fuss and bother</a:t>
            </a:r>
            <a:r>
              <a:rPr lang="en-US" dirty="0" smtClean="0"/>
              <a:t>. </a:t>
            </a:r>
          </a:p>
          <a:p>
            <a:pPr lvl="1"/>
            <a:r>
              <a:rPr lang="en-US" sz="2200" dirty="0" smtClean="0"/>
              <a:t>VB6 </a:t>
            </a:r>
            <a:r>
              <a:rPr lang="en-US" sz="2200" dirty="0" smtClean="0">
                <a:solidFill>
                  <a:srgbClr val="FFFF00"/>
                </a:solidFill>
              </a:rPr>
              <a:t>hides</a:t>
            </a:r>
            <a:r>
              <a:rPr lang="en-US" sz="2200" dirty="0" smtClean="0"/>
              <a:t> the complexities of the raw Win32 API from view using integrated code wizards, intrinsic data types, classes, and VB-specific functions.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fully object-oriented</a:t>
            </a:r>
          </a:p>
          <a:p>
            <a:pPr lvl="1"/>
            <a:r>
              <a:rPr lang="en-US" sz="2200" dirty="0" smtClean="0"/>
              <a:t>No “</a:t>
            </a:r>
            <a:r>
              <a:rPr lang="en-US" sz="2200" dirty="0" smtClean="0">
                <a:solidFill>
                  <a:srgbClr val="FFFF00"/>
                </a:solidFill>
              </a:rPr>
              <a:t>is-a</a:t>
            </a:r>
            <a:r>
              <a:rPr lang="en-US" sz="2200" dirty="0" smtClean="0"/>
              <a:t>” relationships between types (i.e., no classical inheritance)</a:t>
            </a:r>
          </a:p>
          <a:p>
            <a:pPr lvl="1"/>
            <a:r>
              <a:rPr lang="en-US" sz="2200" dirty="0" smtClean="0"/>
              <a:t>No </a:t>
            </a:r>
            <a:r>
              <a:rPr lang="en-US" sz="2200" dirty="0" smtClean="0">
                <a:solidFill>
                  <a:srgbClr val="FFFF00"/>
                </a:solidFill>
              </a:rPr>
              <a:t>multithreaded</a:t>
            </a:r>
            <a:r>
              <a:rPr lang="en-US" sz="2200" dirty="0" smtClean="0"/>
              <a:t> applications unless you are willing to drop down to low-level Win32 API calls (which is complex at best and dangerous at worst).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033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92088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Life As a Java/J2EE Programmer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Object oriented with syntactic roots in C++. </a:t>
            </a:r>
          </a:p>
          <a:p>
            <a:pPr lvl="1"/>
            <a:r>
              <a:rPr lang="en-US" sz="2200" dirty="0" smtClean="0"/>
              <a:t>Java </a:t>
            </a:r>
            <a:r>
              <a:rPr lang="en-US" sz="2200" dirty="0" smtClean="0">
                <a:solidFill>
                  <a:srgbClr val="FFFF00"/>
                </a:solidFill>
              </a:rPr>
              <a:t>cleans up</a:t>
            </a:r>
            <a:r>
              <a:rPr lang="en-US" sz="2200" dirty="0" smtClean="0"/>
              <a:t> many unsavory syntactical aspects of C++. </a:t>
            </a:r>
          </a:p>
          <a:p>
            <a:pPr lvl="1"/>
            <a:r>
              <a:rPr lang="en-US" sz="2200" dirty="0" smtClean="0"/>
              <a:t>Java provides programmers with a large number of predefined “</a:t>
            </a:r>
            <a:r>
              <a:rPr lang="en-US" sz="2200" dirty="0" smtClean="0">
                <a:solidFill>
                  <a:srgbClr val="FFFF00"/>
                </a:solidFill>
              </a:rPr>
              <a:t>packages</a:t>
            </a:r>
            <a:r>
              <a:rPr lang="en-US" sz="2200" dirty="0" smtClean="0"/>
              <a:t>” that contain various type definitions. </a:t>
            </a:r>
          </a:p>
          <a:p>
            <a:pPr lvl="1"/>
            <a:endParaRPr lang="en-US" sz="2200" dirty="0" smtClean="0"/>
          </a:p>
          <a:p>
            <a:r>
              <a:rPr lang="en-US" sz="2200" dirty="0" smtClean="0"/>
              <a:t>Limited ability to access non-Java APIs.</a:t>
            </a:r>
          </a:p>
          <a:p>
            <a:r>
              <a:rPr lang="en-US" sz="2200" dirty="0" smtClean="0"/>
              <a:t>Little support for true</a:t>
            </a:r>
            <a:r>
              <a:rPr lang="en-US" sz="2200" dirty="0" smtClean="0">
                <a:solidFill>
                  <a:schemeClr val="hlink"/>
                </a:solidFill>
              </a:rPr>
              <a:t> </a:t>
            </a:r>
            <a:r>
              <a:rPr lang="en-US" sz="2200" dirty="0" smtClean="0">
                <a:solidFill>
                  <a:srgbClr val="FFFF00"/>
                </a:solidFill>
              </a:rPr>
              <a:t>cross-language</a:t>
            </a:r>
            <a:r>
              <a:rPr lang="en-US" sz="2200" dirty="0" smtClean="0"/>
              <a:t> integration. </a:t>
            </a:r>
          </a:p>
          <a:p>
            <a:pPr lvl="1"/>
            <a:r>
              <a:rPr lang="en-US" sz="2200" dirty="0" smtClean="0"/>
              <a:t>Not appropriate for many </a:t>
            </a:r>
            <a:r>
              <a:rPr lang="en-US" sz="2200" dirty="0" smtClean="0">
                <a:solidFill>
                  <a:srgbClr val="FFFF00"/>
                </a:solidFill>
              </a:rPr>
              <a:t>graphically</a:t>
            </a:r>
            <a:r>
              <a:rPr lang="en-US" sz="2200" dirty="0" smtClean="0"/>
              <a:t> or </a:t>
            </a:r>
            <a:r>
              <a:rPr lang="en-US" sz="2200" dirty="0" smtClean="0">
                <a:solidFill>
                  <a:srgbClr val="FFFF00"/>
                </a:solidFill>
              </a:rPr>
              <a:t>numerically</a:t>
            </a:r>
            <a:r>
              <a:rPr lang="en-US" sz="2200" dirty="0" smtClean="0"/>
              <a:t> intensive applications. </a:t>
            </a:r>
          </a:p>
          <a:p>
            <a:pPr lvl="1"/>
            <a:r>
              <a:rPr lang="en-US" sz="2200" dirty="0" smtClean="0"/>
              <a:t>A better approach for such programs would be to use a language such as C++ where appropriate.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5088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648072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Life As a COM Programmer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708525"/>
          </a:xfrm>
        </p:spPr>
        <p:txBody>
          <a:bodyPr>
            <a:normAutofit fontScale="92500" lnSpcReduction="10000"/>
          </a:bodyPr>
          <a:lstStyle/>
          <a:p>
            <a:r>
              <a:rPr lang="en-US" sz="2400" smtClean="0"/>
              <a:t>Microsoft’s previous application development framework.</a:t>
            </a:r>
          </a:p>
          <a:p>
            <a:pPr lvl="1"/>
            <a:r>
              <a:rPr lang="en-US" i="1" smtClean="0">
                <a:solidFill>
                  <a:srgbClr val="FFFF00"/>
                </a:solidFill>
              </a:rPr>
              <a:t>reusable binary code</a:t>
            </a:r>
            <a:r>
              <a:rPr lang="en-US" i="1" smtClean="0"/>
              <a:t>.</a:t>
            </a:r>
            <a:endParaRPr lang="en-US" smtClean="0"/>
          </a:p>
          <a:p>
            <a:pPr lvl="1"/>
            <a:r>
              <a:rPr lang="en-US" smtClean="0"/>
              <a:t>C++ programmers can build COM classes that can be used by VB6. Delphi programmers can use COM classes built using C. </a:t>
            </a:r>
          </a:p>
          <a:p>
            <a:r>
              <a:rPr lang="en-US" sz="2400" smtClean="0"/>
              <a:t>COM’s language independence is limited. </a:t>
            </a:r>
          </a:p>
          <a:p>
            <a:pPr lvl="1"/>
            <a:r>
              <a:rPr lang="en-US" smtClean="0"/>
              <a:t>COM has no support for </a:t>
            </a:r>
            <a:r>
              <a:rPr lang="en-US" smtClean="0">
                <a:solidFill>
                  <a:srgbClr val="FFFF00"/>
                </a:solidFill>
              </a:rPr>
              <a:t>classical inheritance</a:t>
            </a:r>
            <a:r>
              <a:rPr lang="en-US" smtClean="0"/>
              <a:t>). </a:t>
            </a:r>
          </a:p>
          <a:p>
            <a:r>
              <a:rPr lang="en-US" sz="2400" smtClean="0"/>
              <a:t>COM is extremely </a:t>
            </a:r>
            <a:r>
              <a:rPr lang="en-US" sz="2400" smtClean="0">
                <a:solidFill>
                  <a:srgbClr val="FFFF00"/>
                </a:solidFill>
              </a:rPr>
              <a:t>complex</a:t>
            </a:r>
            <a:r>
              <a:rPr lang="en-US" sz="2400" smtClean="0"/>
              <a:t> under the hood.</a:t>
            </a:r>
          </a:p>
          <a:p>
            <a:pPr lvl="1"/>
            <a:r>
              <a:rPr lang="en-US" smtClean="0"/>
              <a:t>The </a:t>
            </a:r>
            <a:r>
              <a:rPr lang="en-US" smtClean="0">
                <a:solidFill>
                  <a:srgbClr val="FFFF00"/>
                </a:solidFill>
              </a:rPr>
              <a:t>Active Template Library</a:t>
            </a:r>
            <a:r>
              <a:rPr lang="en-US" smtClean="0"/>
              <a:t> (ATL) provides a set of C++ classes, templates, and macros to </a:t>
            </a:r>
            <a:r>
              <a:rPr lang="en-US" smtClean="0">
                <a:solidFill>
                  <a:srgbClr val="FFFF00"/>
                </a:solidFill>
              </a:rPr>
              <a:t>ease </a:t>
            </a:r>
            <a:r>
              <a:rPr lang="en-US" smtClean="0"/>
              <a:t>the creation of COM types.</a:t>
            </a: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185173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720080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Windows DNA Programmer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Microsoft has been adding more Internet-aware features into its family of operating systems and products.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COM-based Windows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Distributed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interNet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Applications Architecture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(DNA) is quite complex.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Due to the simple fact that Windows DNA requires the use of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numerous technologies and languages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(ASP, HTML, XML, JavaScript, VBScript, COM(+), and data access API like ADO).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06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complete maze…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Completely unrelated syntaxes.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JavaScript has a syntax much like C, while VBScript is a subset of VB6. The result is a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highly confused mishmash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technologies.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language and/or technology has its own type system: </a:t>
            </a:r>
          </a:p>
          <a:p>
            <a:pPr>
              <a:buFont typeface="Wingdings 2" pitchFamily="18" charset="2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in JavaScript is not quite the same as an “Integer” in VB6.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60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Amity PowerPoint Format</Template>
  <TotalTime>1</TotalTime>
  <Words>684</Words>
  <Application>Microsoft Office PowerPoint</Application>
  <PresentationFormat>On-screen Show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Theme1</vt:lpstr>
      <vt:lpstr>Introduction to .Net Framework</vt:lpstr>
      <vt:lpstr>Before .NET</vt:lpstr>
      <vt:lpstr>Life As a C/Win32 API Programmer</vt:lpstr>
      <vt:lpstr>Life As a C++/MFC Programmer</vt:lpstr>
      <vt:lpstr>Visual Basic 6.0 Programmer</vt:lpstr>
      <vt:lpstr>Life As a Java/J2EE Programmer</vt:lpstr>
      <vt:lpstr>Life As a COM Programmer</vt:lpstr>
      <vt:lpstr>Windows DNA Programmer</vt:lpstr>
      <vt:lpstr>The complete maze…</vt:lpstr>
      <vt:lpstr>.Net, the Rescuer</vt:lpstr>
      <vt:lpstr>.Net provides</vt:lpstr>
      <vt:lpstr>What Is .NET</vt:lpstr>
      <vt:lpstr>.NET is cross-platform</vt:lpstr>
      <vt:lpstr>Narrow view of .Net applications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.Net Framework</dc:title>
  <dc:creator>LENOVO</dc:creator>
  <cp:lastModifiedBy>LENOVO</cp:lastModifiedBy>
  <cp:revision>2</cp:revision>
  <dcterms:created xsi:type="dcterms:W3CDTF">2017-06-23T07:00:01Z</dcterms:created>
  <dcterms:modified xsi:type="dcterms:W3CDTF">2017-06-23T07:06:26Z</dcterms:modified>
</cp:coreProperties>
</file>